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50" r:id="rId2"/>
    <p:sldMasterId id="2147483652" r:id="rId3"/>
  </p:sldMasterIdLst>
  <p:notesMasterIdLst>
    <p:notesMasterId r:id="rId21"/>
  </p:notesMasterIdLst>
  <p:sldIdLst>
    <p:sldId id="256" r:id="rId4"/>
    <p:sldId id="257" r:id="rId5"/>
    <p:sldId id="258" r:id="rId6"/>
    <p:sldId id="259" r:id="rId7"/>
    <p:sldId id="278" r:id="rId8"/>
    <p:sldId id="282" r:id="rId9"/>
    <p:sldId id="279" r:id="rId10"/>
    <p:sldId id="283" r:id="rId11"/>
    <p:sldId id="286" r:id="rId12"/>
    <p:sldId id="288" r:id="rId13"/>
    <p:sldId id="289" r:id="rId14"/>
    <p:sldId id="284" r:id="rId15"/>
    <p:sldId id="287" r:id="rId16"/>
    <p:sldId id="290" r:id="rId17"/>
    <p:sldId id="280" r:id="rId18"/>
    <p:sldId id="285" r:id="rId19"/>
    <p:sldId id="281" r:id="rId20"/>
  </p:sldIdLst>
  <p:sldSz cx="12192000" cy="6858000"/>
  <p:notesSz cx="6858000" cy="9144000"/>
  <p:embeddedFontLst>
    <p:embeddedFont>
      <p:font typeface="Cambria Math" panose="02040503050406030204" pitchFamily="18" charset="0"/>
      <p:regular r:id="rId22"/>
    </p:embeddedFont>
    <p:embeddedFont>
      <p:font typeface="等线" panose="02010600030101010101" pitchFamily="2" charset="-122"/>
      <p:regular r:id="rId23"/>
      <p:bold r:id="rId24"/>
    </p:embeddedFont>
  </p:embeddedFontLst>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D3A0"/>
    <a:srgbClr val="FBDEB6"/>
    <a:srgbClr val="C8ECE3"/>
    <a:srgbClr val="D7F1EB"/>
    <a:srgbClr val="348899"/>
    <a:srgbClr val="F6B55E"/>
    <a:srgbClr val="F4A338"/>
    <a:srgbClr val="9ED3DE"/>
    <a:srgbClr val="76C1D0"/>
    <a:srgbClr val="F8C6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5" autoAdjust="0"/>
    <p:restoredTop sz="94660"/>
  </p:normalViewPr>
  <p:slideViewPr>
    <p:cSldViewPr snapToGrid="0">
      <p:cViewPr varScale="1">
        <p:scale>
          <a:sx n="78" d="100"/>
          <a:sy n="78" d="100"/>
        </p:scale>
        <p:origin x="120" y="6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gs" Target="tags/tag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3.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viewProps" Target="viewProps.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5A7DE4-E249-49FD-83D9-235F8D5F7E42}" type="datetimeFigureOut">
              <a:rPr lang="zh-CN" altLang="en-US" smtClean="0"/>
              <a:t>2021/10/10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B1C672-A9ED-4A9A-A202-E6F145C554D3}" type="slidenum">
              <a:rPr lang="zh-CN" altLang="en-US" smtClean="0"/>
              <a:t>‹#›</a:t>
            </a:fld>
            <a:endParaRPr lang="zh-CN" altLang="en-US"/>
          </a:p>
        </p:txBody>
      </p:sp>
    </p:spTree>
    <p:extLst>
      <p:ext uri="{BB962C8B-B14F-4D97-AF65-F5344CB8AC3E}">
        <p14:creationId xmlns:p14="http://schemas.microsoft.com/office/powerpoint/2010/main" val="2389544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1</a:t>
            </a:fld>
            <a:endParaRPr lang="zh-CN" altLang="en-US"/>
          </a:p>
        </p:txBody>
      </p:sp>
    </p:spTree>
    <p:extLst>
      <p:ext uri="{BB962C8B-B14F-4D97-AF65-F5344CB8AC3E}">
        <p14:creationId xmlns:p14="http://schemas.microsoft.com/office/powerpoint/2010/main" val="17458439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10</a:t>
            </a:fld>
            <a:endParaRPr lang="zh-CN" altLang="en-US"/>
          </a:p>
        </p:txBody>
      </p:sp>
    </p:spTree>
    <p:extLst>
      <p:ext uri="{BB962C8B-B14F-4D97-AF65-F5344CB8AC3E}">
        <p14:creationId xmlns:p14="http://schemas.microsoft.com/office/powerpoint/2010/main" val="14121996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11</a:t>
            </a:fld>
            <a:endParaRPr lang="zh-CN" altLang="en-US"/>
          </a:p>
        </p:txBody>
      </p:sp>
    </p:spTree>
    <p:extLst>
      <p:ext uri="{BB962C8B-B14F-4D97-AF65-F5344CB8AC3E}">
        <p14:creationId xmlns:p14="http://schemas.microsoft.com/office/powerpoint/2010/main" val="37536794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12</a:t>
            </a:fld>
            <a:endParaRPr lang="zh-CN" altLang="en-US"/>
          </a:p>
        </p:txBody>
      </p:sp>
    </p:spTree>
    <p:extLst>
      <p:ext uri="{BB962C8B-B14F-4D97-AF65-F5344CB8AC3E}">
        <p14:creationId xmlns:p14="http://schemas.microsoft.com/office/powerpoint/2010/main" val="9204237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13</a:t>
            </a:fld>
            <a:endParaRPr lang="zh-CN" altLang="en-US"/>
          </a:p>
        </p:txBody>
      </p:sp>
    </p:spTree>
    <p:extLst>
      <p:ext uri="{BB962C8B-B14F-4D97-AF65-F5344CB8AC3E}">
        <p14:creationId xmlns:p14="http://schemas.microsoft.com/office/powerpoint/2010/main" val="856136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14</a:t>
            </a:fld>
            <a:endParaRPr lang="zh-CN" altLang="en-US"/>
          </a:p>
        </p:txBody>
      </p:sp>
    </p:spTree>
    <p:extLst>
      <p:ext uri="{BB962C8B-B14F-4D97-AF65-F5344CB8AC3E}">
        <p14:creationId xmlns:p14="http://schemas.microsoft.com/office/powerpoint/2010/main" val="18063262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15</a:t>
            </a:fld>
            <a:endParaRPr lang="zh-CN" altLang="en-US"/>
          </a:p>
        </p:txBody>
      </p:sp>
    </p:spTree>
    <p:extLst>
      <p:ext uri="{BB962C8B-B14F-4D97-AF65-F5344CB8AC3E}">
        <p14:creationId xmlns:p14="http://schemas.microsoft.com/office/powerpoint/2010/main" val="7350996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16</a:t>
            </a:fld>
            <a:endParaRPr lang="zh-CN" altLang="en-US"/>
          </a:p>
        </p:txBody>
      </p:sp>
    </p:spTree>
    <p:extLst>
      <p:ext uri="{BB962C8B-B14F-4D97-AF65-F5344CB8AC3E}">
        <p14:creationId xmlns:p14="http://schemas.microsoft.com/office/powerpoint/2010/main" val="15773884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17</a:t>
            </a:fld>
            <a:endParaRPr lang="zh-CN" altLang="en-US"/>
          </a:p>
        </p:txBody>
      </p:sp>
    </p:spTree>
    <p:extLst>
      <p:ext uri="{BB962C8B-B14F-4D97-AF65-F5344CB8AC3E}">
        <p14:creationId xmlns:p14="http://schemas.microsoft.com/office/powerpoint/2010/main" val="3569561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2</a:t>
            </a:fld>
            <a:endParaRPr lang="zh-CN" altLang="en-US"/>
          </a:p>
        </p:txBody>
      </p:sp>
    </p:spTree>
    <p:extLst>
      <p:ext uri="{BB962C8B-B14F-4D97-AF65-F5344CB8AC3E}">
        <p14:creationId xmlns:p14="http://schemas.microsoft.com/office/powerpoint/2010/main" val="41661382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3</a:t>
            </a:fld>
            <a:endParaRPr lang="zh-CN" altLang="en-US"/>
          </a:p>
        </p:txBody>
      </p:sp>
    </p:spTree>
    <p:extLst>
      <p:ext uri="{BB962C8B-B14F-4D97-AF65-F5344CB8AC3E}">
        <p14:creationId xmlns:p14="http://schemas.microsoft.com/office/powerpoint/2010/main" val="394547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4</a:t>
            </a:fld>
            <a:endParaRPr lang="zh-CN" altLang="en-US"/>
          </a:p>
        </p:txBody>
      </p:sp>
    </p:spTree>
    <p:extLst>
      <p:ext uri="{BB962C8B-B14F-4D97-AF65-F5344CB8AC3E}">
        <p14:creationId xmlns:p14="http://schemas.microsoft.com/office/powerpoint/2010/main" val="2035590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5</a:t>
            </a:fld>
            <a:endParaRPr lang="zh-CN" altLang="en-US"/>
          </a:p>
        </p:txBody>
      </p:sp>
    </p:spTree>
    <p:extLst>
      <p:ext uri="{BB962C8B-B14F-4D97-AF65-F5344CB8AC3E}">
        <p14:creationId xmlns:p14="http://schemas.microsoft.com/office/powerpoint/2010/main" val="3626165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6</a:t>
            </a:fld>
            <a:endParaRPr lang="zh-CN" altLang="en-US"/>
          </a:p>
        </p:txBody>
      </p:sp>
    </p:spTree>
    <p:extLst>
      <p:ext uri="{BB962C8B-B14F-4D97-AF65-F5344CB8AC3E}">
        <p14:creationId xmlns:p14="http://schemas.microsoft.com/office/powerpoint/2010/main" val="37306647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7</a:t>
            </a:fld>
            <a:endParaRPr lang="zh-CN" altLang="en-US"/>
          </a:p>
        </p:txBody>
      </p:sp>
    </p:spTree>
    <p:extLst>
      <p:ext uri="{BB962C8B-B14F-4D97-AF65-F5344CB8AC3E}">
        <p14:creationId xmlns:p14="http://schemas.microsoft.com/office/powerpoint/2010/main" val="30161299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8</a:t>
            </a:fld>
            <a:endParaRPr lang="zh-CN" altLang="en-US"/>
          </a:p>
        </p:txBody>
      </p:sp>
    </p:spTree>
    <p:extLst>
      <p:ext uri="{BB962C8B-B14F-4D97-AF65-F5344CB8AC3E}">
        <p14:creationId xmlns:p14="http://schemas.microsoft.com/office/powerpoint/2010/main" val="1995575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DB1C672-A9ED-4A9A-A202-E6F145C554D3}" type="slidenum">
              <a:rPr lang="zh-CN" altLang="en-US" smtClean="0"/>
              <a:t>9</a:t>
            </a:fld>
            <a:endParaRPr lang="zh-CN" altLang="en-US"/>
          </a:p>
        </p:txBody>
      </p:sp>
    </p:spTree>
    <p:extLst>
      <p:ext uri="{BB962C8B-B14F-4D97-AF65-F5344CB8AC3E}">
        <p14:creationId xmlns:p14="http://schemas.microsoft.com/office/powerpoint/2010/main" val="1943501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3000">
        <p14:window dir="vert"/>
      </p:transition>
    </mc:Choice>
    <mc:Fallback xmlns="">
      <p:transition spd="slow" advClick="0"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8925456"/>
      </p:ext>
    </p:extLst>
  </p:cSld>
  <p:clrMapOvr>
    <a:masterClrMapping/>
  </p:clrMapOvr>
  <mc:AlternateContent xmlns:mc="http://schemas.openxmlformats.org/markup-compatibility/2006" xmlns:p14="http://schemas.microsoft.com/office/powerpoint/2010/main">
    <mc:Choice Requires="p14">
      <p:transition spd="slow" p14:dur="1500" advClick="0" advTm="3000">
        <p14:window dir="vert"/>
      </p:transition>
    </mc:Choice>
    <mc:Fallback xmlns="">
      <p:transition spd="slow" advClick="0"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3000">
        <p14:window dir="vert"/>
      </p:transition>
    </mc:Choice>
    <mc:Fallback xmlns="">
      <p:transition spd="slow" advClick="0"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3000">
        <p14:window dir="vert"/>
      </p:transition>
    </mc:Choice>
    <mc:Fallback xmlns="">
      <p:transition spd="slow" advClick="0" advTm="3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2.xml"/><Relationship Id="rId1" Type="http://schemas.openxmlformats.org/officeDocument/2006/relationships/slideLayout" Target="../slideLayouts/slideLayout3.xml"/><Relationship Id="rId4" Type="http://schemas.microsoft.com/office/2007/relationships/hdphoto" Target="../media/hdphoto1.wdp"/></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3.xml"/><Relationship Id="rId1" Type="http://schemas.openxmlformats.org/officeDocument/2006/relationships/slideLayout" Target="../slideLayouts/slideLayout4.xml"/><Relationship Id="rId4" Type="http://schemas.microsoft.com/office/2007/relationships/hdphoto" Target="../media/hdphoto2.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blipFill>
            <a:blip r:embed="rId4" cstate="screen"/>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4" r:id="rId2"/>
  </p:sldLayoutIdLst>
  <mc:AlternateContent xmlns:mc="http://schemas.openxmlformats.org/markup-compatibility/2006" xmlns:p14="http://schemas.microsoft.com/office/powerpoint/2010/main">
    <mc:Choice Requires="p14">
      <p:transition spd="slow" p14:dur="1500" advClick="0" advTm="3000">
        <p14:window dir="vert"/>
      </p:transition>
    </mc:Choice>
    <mc:Fallback xmlns="">
      <p:transition spd="slow" advClick="0" advTm="3000">
        <p:fade/>
      </p:transition>
    </mc:Fallback>
  </mc:AlternateConten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blipFill>
            <a:blip r:embed="rId3" cstate="screen">
              <a:extLst>
                <a:ext uri="{BEBA8EAE-BF5A-486C-A8C5-ECC9F3942E4B}">
                  <a14:imgProps xmlns:a14="http://schemas.microsoft.com/office/drawing/2010/main">
                    <a14:imgLayer r:embed="rId4">
                      <a14:imgEffect>
                        <a14:saturation sat="200000"/>
                      </a14:imgEffect>
                    </a14:imgLayer>
                  </a14:imgProps>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 bg1="lt1" tx1="dk1" bg2="lt2" tx2="dk2" accent1="accent1" accent2="accent2" accent3="accent3" accent4="accent4" accent5="accent5" accent6="accent6" hlink="hlink" folHlink="folHlink"/>
  <p:sldLayoutIdLst>
    <p:sldLayoutId id="2147483651" r:id="rId1"/>
  </p:sldLayoutIdLst>
  <mc:AlternateContent xmlns:mc="http://schemas.openxmlformats.org/markup-compatibility/2006" xmlns:p14="http://schemas.microsoft.com/office/powerpoint/2010/main">
    <mc:Choice Requires="p14">
      <p:transition spd="slow" p14:dur="1500" advClick="0" advTm="3000">
        <p14:window dir="vert"/>
      </p:transition>
    </mc:Choice>
    <mc:Fallback xmlns="">
      <p:transition spd="slow" advClick="0" advTm="3000">
        <p:fade/>
      </p:transition>
    </mc:Fallback>
  </mc:AlternateConten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blipFill>
            <a:blip r:embed="rId3" cstate="screen">
              <a:extLst>
                <a:ext uri="{BEBA8EAE-BF5A-486C-A8C5-ECC9F3942E4B}">
                  <a14:imgProps xmlns:a14="http://schemas.microsoft.com/office/drawing/2010/main">
                    <a14:imgLayer r:embed="rId4">
                      <a14:imgEffect>
                        <a14:saturation sat="0"/>
                      </a14:imgEffect>
                    </a14:imgLayer>
                  </a14:imgProps>
                </a:ext>
              </a:extLst>
            </a:blip>
            <a:srcRect/>
            <a:stretch>
              <a:fillRect t="-9102" b="-910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p:cNvSpPr/>
          <p:nvPr userDrawn="1"/>
        </p:nvSpPr>
        <p:spPr>
          <a:xfrm>
            <a:off x="0" y="0"/>
            <a:ext cx="12192000" cy="6858000"/>
          </a:xfrm>
          <a:prstGeom prst="rect">
            <a:avLst/>
          </a:prstGeom>
          <a:solidFill>
            <a:srgbClr val="F6FCFB">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 bg1="lt1" tx1="dk1" bg2="lt2" tx2="dk2" accent1="accent1" accent2="accent2" accent3="accent3" accent4="accent4" accent5="accent5" accent6="accent6" hlink="hlink" folHlink="folHlink"/>
  <p:sldLayoutIdLst>
    <p:sldLayoutId id="2147483653" r:id="rId1"/>
  </p:sldLayoutIdLst>
  <mc:AlternateContent xmlns:mc="http://schemas.openxmlformats.org/markup-compatibility/2006" xmlns:p14="http://schemas.microsoft.com/office/powerpoint/2010/main">
    <mc:Choice Requires="p14">
      <p:transition spd="slow" p14:dur="1500" advClick="0" advTm="3000">
        <p14:window dir="vert"/>
      </p:transition>
    </mc:Choice>
    <mc:Fallback xmlns="">
      <p:transition spd="slow" advClick="0" advTm="3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3.wdp"/></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microsoft.com/office/2007/relationships/hdphoto" Target="../media/hdphoto5.wdp"/></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4.wdp"/></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5.wdp"/></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microsoft.com/office/2007/relationships/hdphoto" Target="../media/hdphoto5.wdp"/></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microsoft.com/office/2007/relationships/hdphoto" Target="../media/hdphoto5.wdp"/></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椭圆 27"/>
          <p:cNvSpPr>
            <a:spLocks noChangeArrowheads="1"/>
          </p:cNvSpPr>
          <p:nvPr/>
        </p:nvSpPr>
        <p:spPr bwMode="auto">
          <a:xfrm>
            <a:off x="1773238" y="-906463"/>
            <a:ext cx="8637587" cy="8637588"/>
          </a:xfrm>
          <a:prstGeom prst="ellipse">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2" name="椭圆 26"/>
          <p:cNvSpPr>
            <a:spLocks noChangeArrowheads="1"/>
          </p:cNvSpPr>
          <p:nvPr/>
        </p:nvSpPr>
        <p:spPr bwMode="auto">
          <a:xfrm>
            <a:off x="2676525" y="0"/>
            <a:ext cx="6837363" cy="6837363"/>
          </a:xfrm>
          <a:prstGeom prst="ellipse">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3" name="椭圆 25"/>
          <p:cNvSpPr>
            <a:spLocks noChangeArrowheads="1"/>
          </p:cNvSpPr>
          <p:nvPr/>
        </p:nvSpPr>
        <p:spPr bwMode="auto">
          <a:xfrm>
            <a:off x="2946400" y="298450"/>
            <a:ext cx="6311900" cy="6310313"/>
          </a:xfrm>
          <a:prstGeom prst="ellipse">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4" name="椭圆 1"/>
          <p:cNvSpPr>
            <a:spLocks noChangeArrowheads="1"/>
          </p:cNvSpPr>
          <p:nvPr/>
        </p:nvSpPr>
        <p:spPr bwMode="auto">
          <a:xfrm>
            <a:off x="3221038" y="590550"/>
            <a:ext cx="5726112" cy="5726113"/>
          </a:xfrm>
          <a:prstGeom prst="ellipse">
            <a:avLst/>
          </a:prstGeom>
          <a:solidFill>
            <a:srgbClr val="348899">
              <a:alpha val="39000"/>
            </a:srgbClr>
          </a:solidFill>
          <a:ln>
            <a:noFill/>
          </a:ln>
        </p:spPr>
        <p:txBody>
          <a:bodyPr anchor="ctr"/>
          <a:lstStyle/>
          <a:p>
            <a:pPr algn="ctr"/>
            <a:endParaRPr lang="zh-CN" altLang="zh-CN">
              <a:solidFill>
                <a:schemeClr val="accent2">
                  <a:lumMod val="60000"/>
                  <a:lumOff val="40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5" name="椭圆 10"/>
          <p:cNvSpPr>
            <a:spLocks noChangeArrowheads="1"/>
          </p:cNvSpPr>
          <p:nvPr/>
        </p:nvSpPr>
        <p:spPr bwMode="auto">
          <a:xfrm>
            <a:off x="3360738" y="730250"/>
            <a:ext cx="5446712" cy="5446713"/>
          </a:xfrm>
          <a:prstGeom prst="ellipse">
            <a:avLst/>
          </a:prstGeom>
          <a:noFill/>
          <a:ln w="38100">
            <a:solidFill>
              <a:schemeClr val="bg1">
                <a:alpha val="66000"/>
              </a:schemeClr>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pic>
        <p:nvPicPr>
          <p:cNvPr id="25" name="图片 24"/>
          <p:cNvPicPr>
            <a:picLocks noChangeAspect="1"/>
          </p:cNvPicPr>
          <p:nvPr/>
        </p:nvPicPr>
        <p:blipFill>
          <a:blip r:embed="rId3" cstate="hqprint">
            <a:extLst>
              <a:ext uri="{BEBA8EAE-BF5A-486C-A8C5-ECC9F3942E4B}">
                <a14:imgProps xmlns:a14="http://schemas.microsoft.com/office/drawing/2010/main">
                  <a14:imgLayer r:embed="rId4">
                    <a14:imgEffect>
                      <a14:brightnessContrast bright="100000"/>
                    </a14:imgEffect>
                  </a14:imgLayer>
                </a14:imgProps>
              </a:ext>
            </a:extLst>
          </a:blip>
          <a:stretch>
            <a:fillRect/>
          </a:stretch>
        </p:blipFill>
        <p:spPr>
          <a:xfrm>
            <a:off x="3306970" y="1886458"/>
            <a:ext cx="874068" cy="835608"/>
          </a:xfrm>
          <a:prstGeom prst="rect">
            <a:avLst/>
          </a:prstGeom>
        </p:spPr>
      </p:pic>
      <p:pic>
        <p:nvPicPr>
          <p:cNvPr id="29" name="图片 28"/>
          <p:cNvPicPr>
            <a:picLocks noChangeAspect="1"/>
          </p:cNvPicPr>
          <p:nvPr/>
        </p:nvPicPr>
        <p:blipFill>
          <a:blip r:embed="rId3" cstate="hqprint">
            <a:extLst>
              <a:ext uri="{BEBA8EAE-BF5A-486C-A8C5-ECC9F3942E4B}">
                <a14:imgProps xmlns:a14="http://schemas.microsoft.com/office/drawing/2010/main">
                  <a14:imgLayer r:embed="rId4">
                    <a14:imgEffect>
                      <a14:brightnessContrast bright="100000"/>
                    </a14:imgEffect>
                  </a14:imgLayer>
                </a14:imgProps>
              </a:ext>
            </a:extLst>
          </a:blip>
          <a:stretch>
            <a:fillRect/>
          </a:stretch>
        </p:blipFill>
        <p:spPr>
          <a:xfrm flipH="1">
            <a:off x="8142932" y="1886458"/>
            <a:ext cx="874068" cy="835608"/>
          </a:xfrm>
          <a:prstGeom prst="rect">
            <a:avLst/>
          </a:prstGeom>
        </p:spPr>
      </p:pic>
      <p:grpSp>
        <p:nvGrpSpPr>
          <p:cNvPr id="2" name="组合 1"/>
          <p:cNvGrpSpPr/>
          <p:nvPr/>
        </p:nvGrpSpPr>
        <p:grpSpPr>
          <a:xfrm>
            <a:off x="3893477" y="2950666"/>
            <a:ext cx="4801314" cy="2615645"/>
            <a:chOff x="3893477" y="2950666"/>
            <a:chExt cx="4801314" cy="2615645"/>
          </a:xfrm>
        </p:grpSpPr>
        <p:sp>
          <p:nvSpPr>
            <p:cNvPr id="23" name="矩形 22"/>
            <p:cNvSpPr/>
            <p:nvPr/>
          </p:nvSpPr>
          <p:spPr>
            <a:xfrm>
              <a:off x="3893477" y="2950666"/>
              <a:ext cx="4801314" cy="1323439"/>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lang="zh-CN" altLang="en-US" sz="4000" dirty="0">
                  <a:solidFill>
                    <a:srgbClr val="348899"/>
                  </a:solidFill>
                  <a:latin typeface="思源宋体 CN Heavy" panose="02020900000000000000" pitchFamily="18" charset="-122"/>
                  <a:ea typeface="思源宋体 CN Heavy" panose="02020900000000000000" pitchFamily="18" charset="-122"/>
                  <a:sym typeface="思源宋体 CN" panose="02020400000000000000" pitchFamily="18" charset="-122"/>
                </a:rPr>
                <a:t>融合多层注意力的方</a:t>
              </a:r>
              <a:endParaRPr lang="en-US" altLang="zh-CN" sz="4000" dirty="0">
                <a:solidFill>
                  <a:srgbClr val="348899"/>
                </a:solidFill>
                <a:latin typeface="思源宋体 CN Heavy" panose="02020900000000000000" pitchFamily="18" charset="-122"/>
                <a:ea typeface="思源宋体 CN Heavy" panose="02020900000000000000" pitchFamily="18" charset="-122"/>
                <a:sym typeface="思源宋体 CN" panose="02020400000000000000" pitchFamily="18" charset="-122"/>
              </a:endParaRPr>
            </a:p>
            <a:p>
              <a:pPr marL="0" marR="0" lvl="0" indent="0" defTabSz="914400" eaLnBrk="1" fontAlgn="auto" latinLnBrk="0" hangingPunct="1">
                <a:lnSpc>
                  <a:spcPct val="100000"/>
                </a:lnSpc>
                <a:spcBef>
                  <a:spcPts val="0"/>
                </a:spcBef>
                <a:spcAft>
                  <a:spcPts val="0"/>
                </a:spcAft>
                <a:buClrTx/>
                <a:buSzTx/>
                <a:buFontTx/>
                <a:buNone/>
                <a:defRPr/>
              </a:pPr>
              <a:r>
                <a:rPr lang="zh-CN" altLang="en-US" sz="4000" dirty="0">
                  <a:solidFill>
                    <a:srgbClr val="348899"/>
                  </a:solidFill>
                  <a:latin typeface="思源宋体 CN Heavy" panose="02020900000000000000" pitchFamily="18" charset="-122"/>
                  <a:ea typeface="思源宋体 CN Heavy" panose="02020900000000000000" pitchFamily="18" charset="-122"/>
                  <a:sym typeface="思源宋体 CN" panose="02020400000000000000" pitchFamily="18" charset="-122"/>
                </a:rPr>
                <a:t>面级情感分析模型</a:t>
              </a:r>
            </a:p>
          </p:txBody>
        </p:sp>
        <p:sp>
          <p:nvSpPr>
            <p:cNvPr id="31" name="文本框 30"/>
            <p:cNvSpPr txBox="1"/>
            <p:nvPr/>
          </p:nvSpPr>
          <p:spPr>
            <a:xfrm>
              <a:off x="5266709" y="4767749"/>
              <a:ext cx="1771454" cy="337185"/>
            </a:xfrm>
            <a:prstGeom prst="rect">
              <a:avLst/>
            </a:prstGeom>
            <a:noFill/>
          </p:spPr>
          <p:txBody>
            <a:bodyPr wrap="square" rtlCol="0">
              <a:spAutoFit/>
            </a:bodyPr>
            <a:lstStyle/>
            <a:p>
              <a:pPr algn="dist"/>
              <a:r>
                <a:rPr lang="zh-CN" altLang="en-US" sz="1600" dirty="0">
                  <a:solidFill>
                    <a:schemeClr val="bg1"/>
                  </a:solidFill>
                  <a:latin typeface="思源宋体 CN Heavy" panose="02020900000000000000" pitchFamily="18" charset="-122"/>
                  <a:ea typeface="思源宋体 CN Heavy" panose="02020900000000000000" pitchFamily="18" charset="-122"/>
                  <a:sym typeface="思源宋体 CN" panose="02020400000000000000" pitchFamily="18" charset="-122"/>
                </a:rPr>
                <a:t>汇报人：  张文豪</a:t>
              </a:r>
              <a:endParaRPr lang="en-US" altLang="zh-CN" sz="1600" dirty="0">
                <a:solidFill>
                  <a:schemeClr val="bg1"/>
                </a:solidFill>
                <a:latin typeface="思源宋体 CN Heavy" panose="02020900000000000000" pitchFamily="18" charset="-122"/>
                <a:ea typeface="思源宋体 CN Heavy" panose="02020900000000000000" pitchFamily="18" charset="-122"/>
                <a:sym typeface="思源宋体 CN" panose="02020400000000000000" pitchFamily="18" charset="-122"/>
              </a:endParaRPr>
            </a:p>
          </p:txBody>
        </p:sp>
        <p:sp>
          <p:nvSpPr>
            <p:cNvPr id="32" name="文本框 31"/>
            <p:cNvSpPr txBox="1"/>
            <p:nvPr/>
          </p:nvSpPr>
          <p:spPr>
            <a:xfrm>
              <a:off x="5266709" y="5229126"/>
              <a:ext cx="1771454" cy="337185"/>
            </a:xfrm>
            <a:prstGeom prst="rect">
              <a:avLst/>
            </a:prstGeom>
            <a:noFill/>
          </p:spPr>
          <p:txBody>
            <a:bodyPr wrap="square" rtlCol="0">
              <a:spAutoFit/>
            </a:bodyPr>
            <a:lstStyle/>
            <a:p>
              <a:pPr algn="dist"/>
              <a:r>
                <a:rPr lang="zh-CN" altLang="en-US" sz="1600" dirty="0">
                  <a:solidFill>
                    <a:schemeClr val="bg1"/>
                  </a:solidFill>
                  <a:latin typeface="思源宋体 CN Heavy" panose="02020900000000000000" pitchFamily="18" charset="-122"/>
                  <a:ea typeface="思源宋体 CN Heavy" panose="02020900000000000000" pitchFamily="18" charset="-122"/>
                  <a:sym typeface="思源宋体 CN" panose="02020400000000000000" pitchFamily="18" charset="-122"/>
                </a:rPr>
                <a:t>导师：   廖列法</a:t>
              </a:r>
              <a:endParaRPr lang="en-US" altLang="zh-CN" sz="1600" dirty="0">
                <a:solidFill>
                  <a:schemeClr val="bg1"/>
                </a:solidFill>
                <a:latin typeface="思源宋体 CN Heavy" panose="02020900000000000000" pitchFamily="18" charset="-122"/>
                <a:ea typeface="思源宋体 CN Heavy" panose="02020900000000000000" pitchFamily="18" charset="-122"/>
                <a:sym typeface="思源宋体 CN" panose="02020400000000000000" pitchFamily="18"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1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3"/>
          <p:cNvSpPr>
            <a:spLocks noChangeArrowheads="1"/>
          </p:cNvSpPr>
          <p:nvPr/>
        </p:nvSpPr>
        <p:spPr bwMode="auto">
          <a:xfrm>
            <a:off x="4163010" y="426272"/>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15"/>
          <p:cNvSpPr>
            <a:spLocks noChangeArrowheads="1"/>
          </p:cNvSpPr>
          <p:nvPr/>
        </p:nvSpPr>
        <p:spPr bwMode="auto">
          <a:xfrm>
            <a:off x="4537547"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 name="椭圆 16"/>
          <p:cNvSpPr>
            <a:spLocks noChangeArrowheads="1"/>
          </p:cNvSpPr>
          <p:nvPr/>
        </p:nvSpPr>
        <p:spPr bwMode="auto">
          <a:xfrm>
            <a:off x="7644487" y="426271"/>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椭圆 17"/>
          <p:cNvSpPr>
            <a:spLocks noChangeArrowheads="1"/>
          </p:cNvSpPr>
          <p:nvPr/>
        </p:nvSpPr>
        <p:spPr bwMode="auto">
          <a:xfrm>
            <a:off x="7244594"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矩形 8"/>
          <p:cNvSpPr/>
          <p:nvPr/>
        </p:nvSpPr>
        <p:spPr>
          <a:xfrm>
            <a:off x="4892038" y="322703"/>
            <a:ext cx="2256419" cy="461665"/>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多层注意力层</a:t>
            </a:r>
          </a:p>
        </p:txBody>
      </p:sp>
      <mc:AlternateContent xmlns:mc="http://schemas.openxmlformats.org/markup-compatibility/2006">
        <mc:Choice xmlns:a14="http://schemas.microsoft.com/office/drawing/2010/main" Requires="a14">
          <p:sp>
            <p:nvSpPr>
              <p:cNvPr id="41" name="矩形 40"/>
              <p:cNvSpPr/>
              <p:nvPr/>
            </p:nvSpPr>
            <p:spPr>
              <a:xfrm>
                <a:off x="1973187" y="1913478"/>
                <a:ext cx="8245626" cy="742383"/>
              </a:xfrm>
              <a:prstGeom prst="rect">
                <a:avLst/>
              </a:prstGeom>
            </p:spPr>
            <p:txBody>
              <a:bodyPr wrap="square">
                <a:spAutoFit/>
              </a:bodyPr>
              <a:lstStyle/>
              <a:p>
                <a:pPr>
                  <a:lnSpc>
                    <a:spcPct val="130000"/>
                  </a:lnSpc>
                </a:pPr>
                <a:r>
                  <a:rPr lang="en-US" altLang="zh-CN" sz="1600" dirty="0"/>
                  <a:t>       BERT </a:t>
                </a:r>
                <a:r>
                  <a:rPr lang="zh-CN" altLang="en-US" sz="1600" dirty="0"/>
                  <a:t>内部结构为 </a:t>
                </a:r>
                <a:r>
                  <a:rPr lang="en-US" altLang="zh-CN" sz="1600" dirty="0"/>
                  <a:t>{ </a:t>
                </a:r>
                <a14:m>
                  <m:oMath xmlns:m="http://schemas.openxmlformats.org/officeDocument/2006/math">
                    <m:sSubSup>
                      <m:sSubSupPr>
                        <m:ctrlPr>
                          <a:rPr lang="en-US" altLang="zh-CN" sz="1600" i="1" smtClean="0">
                            <a:latin typeface="Cambria Math" panose="02040503050406030204" pitchFamily="18" charset="0"/>
                          </a:rPr>
                        </m:ctrlPr>
                      </m:sSubSupPr>
                      <m:e>
                        <m:r>
                          <m:rPr>
                            <m:sty m:val="p"/>
                          </m:rPr>
                          <a:rPr lang="en-US" altLang="zh-CN" sz="1600" i="1">
                            <a:latin typeface="Cambria Math" panose="02040503050406030204" pitchFamily="18" charset="0"/>
                          </a:rPr>
                          <m:t>h</m:t>
                        </m:r>
                      </m:e>
                      <m:sub>
                        <m:r>
                          <a:rPr lang="en-US" altLang="zh-CN" sz="1600" b="0" i="1" smtClean="0">
                            <a:latin typeface="Cambria Math" panose="02040503050406030204" pitchFamily="18" charset="0"/>
                          </a:rPr>
                          <m:t>1</m:t>
                        </m:r>
                      </m:sub>
                      <m:sup>
                        <m:r>
                          <a:rPr lang="en-US" altLang="zh-CN" sz="1600" b="0" i="1" smtClean="0">
                            <a:latin typeface="Cambria Math" panose="02040503050406030204" pitchFamily="18" charset="0"/>
                          </a:rPr>
                          <m:t>𝑙</m:t>
                        </m:r>
                      </m:sup>
                    </m:sSubSup>
                  </m:oMath>
                </a14:m>
                <a:r>
                  <a:rPr lang="en-US" altLang="zh-CN" sz="1600" dirty="0"/>
                  <a:t>, </a:t>
                </a:r>
                <a14:m>
                  <m:oMath xmlns:m="http://schemas.openxmlformats.org/officeDocument/2006/math">
                    <m:sSubSup>
                      <m:sSubSupPr>
                        <m:ctrlPr>
                          <a:rPr lang="en-US" altLang="zh-CN" sz="1600" i="1">
                            <a:latin typeface="Cambria Math" panose="02040503050406030204" pitchFamily="18" charset="0"/>
                          </a:rPr>
                        </m:ctrlPr>
                      </m:sSubSupPr>
                      <m:e>
                        <m:r>
                          <m:rPr>
                            <m:sty m:val="p"/>
                          </m:rPr>
                          <a:rPr lang="en-US" altLang="zh-CN" sz="1600" i="1">
                            <a:latin typeface="Cambria Math" panose="02040503050406030204" pitchFamily="18" charset="0"/>
                          </a:rPr>
                          <m:t>h</m:t>
                        </m:r>
                      </m:e>
                      <m:sub>
                        <m:r>
                          <a:rPr lang="en-US" altLang="zh-CN" sz="1600" b="0" i="1" smtClean="0">
                            <a:latin typeface="Cambria Math" panose="02040503050406030204" pitchFamily="18" charset="0"/>
                          </a:rPr>
                          <m:t>2</m:t>
                        </m:r>
                      </m:sub>
                      <m:sup>
                        <m:r>
                          <a:rPr lang="en-US" altLang="zh-CN" sz="1600" i="1">
                            <a:latin typeface="Cambria Math" panose="02040503050406030204" pitchFamily="18" charset="0"/>
                          </a:rPr>
                          <m:t>𝑙</m:t>
                        </m:r>
                      </m:sup>
                    </m:sSubSup>
                  </m:oMath>
                </a14:m>
                <a:r>
                  <a:rPr lang="en-US" altLang="zh-CN" sz="1600" dirty="0"/>
                  <a:t>, …, </a:t>
                </a:r>
                <a14:m>
                  <m:oMath xmlns:m="http://schemas.openxmlformats.org/officeDocument/2006/math">
                    <m:sSubSup>
                      <m:sSubSupPr>
                        <m:ctrlPr>
                          <a:rPr lang="en-US" altLang="zh-CN" sz="1600" i="1">
                            <a:latin typeface="Cambria Math" panose="02040503050406030204" pitchFamily="18" charset="0"/>
                          </a:rPr>
                        </m:ctrlPr>
                      </m:sSubSupPr>
                      <m:e>
                        <m:r>
                          <m:rPr>
                            <m:sty m:val="p"/>
                          </m:rPr>
                          <a:rPr lang="en-US" altLang="zh-CN" sz="1600" i="1">
                            <a:latin typeface="Cambria Math" panose="02040503050406030204" pitchFamily="18" charset="0"/>
                          </a:rPr>
                          <m:t>h</m:t>
                        </m:r>
                      </m:e>
                      <m:sub>
                        <m:r>
                          <a:rPr lang="en-US" altLang="zh-CN" sz="1600" b="0" i="1" smtClean="0">
                            <a:latin typeface="Cambria Math" panose="02040503050406030204" pitchFamily="18" charset="0"/>
                          </a:rPr>
                          <m:t>𝑛</m:t>
                        </m:r>
                      </m:sub>
                      <m:sup>
                        <m:r>
                          <a:rPr lang="en-US" altLang="zh-CN" sz="1600" i="1">
                            <a:latin typeface="Cambria Math" panose="02040503050406030204" pitchFamily="18" charset="0"/>
                          </a:rPr>
                          <m:t>𝑙</m:t>
                        </m:r>
                      </m:sup>
                    </m:sSubSup>
                  </m:oMath>
                </a14:m>
                <a:r>
                  <a:rPr lang="en-US" altLang="zh-CN" sz="1600" dirty="0"/>
                  <a:t> } </a:t>
                </a:r>
                <a:r>
                  <a:rPr lang="zh-CN" altLang="en-US" sz="1600" dirty="0"/>
                  <a:t>，</a:t>
                </a:r>
                <a:r>
                  <a:rPr lang="en-US" altLang="zh-CN" sz="1600" dirty="0"/>
                  <a:t>1</a:t>
                </a:r>
                <a:r>
                  <a:rPr lang="zh-CN" altLang="en-US" sz="1600" dirty="0"/>
                  <a:t>为内部隐藏层的层数， 则第 </a:t>
                </a:r>
                <a:r>
                  <a:rPr lang="en-US" altLang="zh-CN" sz="1600" dirty="0"/>
                  <a:t>1 </a:t>
                </a:r>
                <a:r>
                  <a:rPr lang="zh-CN" altLang="en-US" sz="1600" dirty="0"/>
                  <a:t>层的隐层张量可表示为 </a:t>
                </a:r>
                <a14:m>
                  <m:oMath xmlns:m="http://schemas.openxmlformats.org/officeDocument/2006/math">
                    <m:sSubSup>
                      <m:sSubSupPr>
                        <m:ctrlPr>
                          <a:rPr lang="en-US" altLang="zh-CN" sz="1600" i="1">
                            <a:latin typeface="Cambria Math" panose="02040503050406030204" pitchFamily="18" charset="0"/>
                          </a:rPr>
                        </m:ctrlPr>
                      </m:sSubSupPr>
                      <m:e>
                        <m:r>
                          <m:rPr>
                            <m:sty m:val="p"/>
                          </m:rPr>
                          <a:rPr lang="en-US" altLang="zh-CN" sz="1600" i="1">
                            <a:latin typeface="Cambria Math" panose="02040503050406030204" pitchFamily="18" charset="0"/>
                          </a:rPr>
                          <m:t>h</m:t>
                        </m:r>
                      </m:e>
                      <m:sub>
                        <m:r>
                          <a:rPr lang="en-US" altLang="zh-CN" sz="1600" i="1">
                            <a:latin typeface="Cambria Math" panose="02040503050406030204" pitchFamily="18" charset="0"/>
                          </a:rPr>
                          <m:t>1</m:t>
                        </m:r>
                      </m:sub>
                      <m:sup>
                        <m:r>
                          <a:rPr lang="en-US" altLang="zh-CN" sz="1600" i="1">
                            <a:latin typeface="Cambria Math" panose="02040503050406030204" pitchFamily="18" charset="0"/>
                          </a:rPr>
                          <m:t>𝑙</m:t>
                        </m:r>
                      </m:sup>
                    </m:sSubSup>
                    <m:r>
                      <a:rPr lang="en-US" altLang="zh-CN" sz="1600" i="1">
                        <a:latin typeface="Cambria Math" panose="02040503050406030204" pitchFamily="18" charset="0"/>
                      </a:rPr>
                      <m:t> </m:t>
                    </m:r>
                  </m:oMath>
                </a14:m>
                <a:r>
                  <a:rPr lang="zh-CN" altLang="en-US" sz="1600" dirty="0"/>
                  <a:t>。将表征向量与方面 注意力融合，一个注意力单元可整合为：</a:t>
                </a:r>
                <a:endParaRPr lang="en-US" altLang="zh-CN" sz="1600"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mc:Choice>
        <mc:Fallback>
          <p:sp>
            <p:nvSpPr>
              <p:cNvPr id="41" name="矩形 40"/>
              <p:cNvSpPr>
                <a:spLocks noRot="1" noChangeAspect="1" noMove="1" noResize="1" noEditPoints="1" noAdjustHandles="1" noChangeArrowheads="1" noChangeShapeType="1" noTextEdit="1"/>
              </p:cNvSpPr>
              <p:nvPr/>
            </p:nvSpPr>
            <p:spPr>
              <a:xfrm>
                <a:off x="1973187" y="1913478"/>
                <a:ext cx="8245626" cy="742383"/>
              </a:xfrm>
              <a:prstGeom prst="rect">
                <a:avLst/>
              </a:prstGeom>
              <a:blipFill>
                <a:blip r:embed="rId3"/>
                <a:stretch>
                  <a:fillRect l="-444" b="-7377"/>
                </a:stretch>
              </a:blipFill>
            </p:spPr>
            <p:txBody>
              <a:bodyPr/>
              <a:lstStyle/>
              <a:p>
                <a:r>
                  <a:rPr lang="zh-CN" altLang="en-US">
                    <a:noFill/>
                  </a:rPr>
                  <a:t> </a:t>
                </a:r>
              </a:p>
            </p:txBody>
          </p:sp>
        </mc:Fallback>
      </mc:AlternateContent>
      <p:pic>
        <p:nvPicPr>
          <p:cNvPr id="4" name="图片 3">
            <a:extLst>
              <a:ext uri="{FF2B5EF4-FFF2-40B4-BE49-F238E27FC236}">
                <a16:creationId xmlns:a16="http://schemas.microsoft.com/office/drawing/2014/main" id="{130079C9-0B07-41ED-9B94-D01BE67157FA}"/>
              </a:ext>
            </a:extLst>
          </p:cNvPr>
          <p:cNvPicPr>
            <a:picLocks noChangeAspect="1"/>
          </p:cNvPicPr>
          <p:nvPr/>
        </p:nvPicPr>
        <p:blipFill>
          <a:blip r:embed="rId4"/>
          <a:stretch>
            <a:fillRect/>
          </a:stretch>
        </p:blipFill>
        <p:spPr>
          <a:xfrm>
            <a:off x="4553143" y="2981381"/>
            <a:ext cx="3085714" cy="895238"/>
          </a:xfrm>
          <a:prstGeom prst="rect">
            <a:avLst/>
          </a:prstGeom>
        </p:spPr>
      </p:pic>
    </p:spTree>
    <p:extLst>
      <p:ext uri="{BB962C8B-B14F-4D97-AF65-F5344CB8AC3E}">
        <p14:creationId xmlns:p14="http://schemas.microsoft.com/office/powerpoint/2010/main" val="1295294062"/>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3"/>
          <p:cNvSpPr>
            <a:spLocks noChangeArrowheads="1"/>
          </p:cNvSpPr>
          <p:nvPr/>
        </p:nvSpPr>
        <p:spPr bwMode="auto">
          <a:xfrm>
            <a:off x="4163010" y="426272"/>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15"/>
          <p:cNvSpPr>
            <a:spLocks noChangeArrowheads="1"/>
          </p:cNvSpPr>
          <p:nvPr/>
        </p:nvSpPr>
        <p:spPr bwMode="auto">
          <a:xfrm>
            <a:off x="4537547"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 name="椭圆 16"/>
          <p:cNvSpPr>
            <a:spLocks noChangeArrowheads="1"/>
          </p:cNvSpPr>
          <p:nvPr/>
        </p:nvSpPr>
        <p:spPr bwMode="auto">
          <a:xfrm>
            <a:off x="7644487" y="426271"/>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椭圆 17"/>
          <p:cNvSpPr>
            <a:spLocks noChangeArrowheads="1"/>
          </p:cNvSpPr>
          <p:nvPr/>
        </p:nvSpPr>
        <p:spPr bwMode="auto">
          <a:xfrm>
            <a:off x="7244594"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矩形 8"/>
          <p:cNvSpPr/>
          <p:nvPr/>
        </p:nvSpPr>
        <p:spPr>
          <a:xfrm>
            <a:off x="4892038" y="322703"/>
            <a:ext cx="2256419" cy="461665"/>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多层注意力层</a:t>
            </a:r>
          </a:p>
        </p:txBody>
      </p:sp>
      <p:sp>
        <p:nvSpPr>
          <p:cNvPr id="41" name="矩形 40"/>
          <p:cNvSpPr/>
          <p:nvPr/>
        </p:nvSpPr>
        <p:spPr>
          <a:xfrm>
            <a:off x="1973187" y="1913478"/>
            <a:ext cx="8245626" cy="1341521"/>
          </a:xfrm>
          <a:prstGeom prst="rect">
            <a:avLst/>
          </a:prstGeom>
        </p:spPr>
        <p:txBody>
          <a:bodyPr wrap="square">
            <a:spAutoFit/>
          </a:bodyPr>
          <a:lstStyle/>
          <a:p>
            <a:pPr>
              <a:lnSpc>
                <a:spcPct val="130000"/>
              </a:lnSpc>
            </a:pPr>
            <a:r>
              <a:rPr lang="en-US" altLang="zh-CN" sz="1600" dirty="0"/>
              <a:t>       BERT </a:t>
            </a:r>
            <a:r>
              <a:rPr lang="zh-CN" altLang="en-US" sz="1600" dirty="0"/>
              <a:t>模型所有隐藏层都含有语义信息，每一层 都在上一层的基础上经过双向自注意力计算，所以更 靠后的隐藏层含有更加深层次的注意力权重。为了简化计算参数提高计算效率，本文只取最后三层 的方面注意力张量，然后经过 </a:t>
            </a:r>
            <a:r>
              <a:rPr lang="en-US" altLang="zh-CN" sz="1600" dirty="0"/>
              <a:t>LSTM </a:t>
            </a:r>
            <a:r>
              <a:rPr lang="zh-CN" altLang="en-US" sz="1600" dirty="0"/>
              <a:t>网络迚行融合， 在不丢失信息的情况下提高方面特征注意力。计算过程如下：</a:t>
            </a:r>
            <a:endParaRPr lang="en-US" altLang="zh-CN" sz="1600"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pic>
        <p:nvPicPr>
          <p:cNvPr id="2" name="图片 1">
            <a:extLst>
              <a:ext uri="{FF2B5EF4-FFF2-40B4-BE49-F238E27FC236}">
                <a16:creationId xmlns:a16="http://schemas.microsoft.com/office/drawing/2014/main" id="{6833325B-6383-4565-B476-81ACF730872A}"/>
              </a:ext>
            </a:extLst>
          </p:cNvPr>
          <p:cNvPicPr>
            <a:picLocks noChangeAspect="1"/>
          </p:cNvPicPr>
          <p:nvPr/>
        </p:nvPicPr>
        <p:blipFill>
          <a:blip r:embed="rId3"/>
          <a:stretch>
            <a:fillRect/>
          </a:stretch>
        </p:blipFill>
        <p:spPr>
          <a:xfrm>
            <a:off x="4344228" y="3434172"/>
            <a:ext cx="3352037" cy="584476"/>
          </a:xfrm>
          <a:prstGeom prst="rect">
            <a:avLst/>
          </a:prstGeom>
        </p:spPr>
      </p:pic>
      <p:pic>
        <p:nvPicPr>
          <p:cNvPr id="3" name="图片 2">
            <a:extLst>
              <a:ext uri="{FF2B5EF4-FFF2-40B4-BE49-F238E27FC236}">
                <a16:creationId xmlns:a16="http://schemas.microsoft.com/office/drawing/2014/main" id="{E57A1940-B8C8-4A0E-AED4-5B97C4CF4675}"/>
              </a:ext>
            </a:extLst>
          </p:cNvPr>
          <p:cNvPicPr>
            <a:picLocks noChangeAspect="1"/>
          </p:cNvPicPr>
          <p:nvPr/>
        </p:nvPicPr>
        <p:blipFill>
          <a:blip r:embed="rId4"/>
          <a:stretch>
            <a:fillRect/>
          </a:stretch>
        </p:blipFill>
        <p:spPr>
          <a:xfrm>
            <a:off x="4892035" y="4207638"/>
            <a:ext cx="2256422" cy="835714"/>
          </a:xfrm>
          <a:prstGeom prst="rect">
            <a:avLst/>
          </a:prstGeom>
        </p:spPr>
      </p:pic>
      <mc:AlternateContent xmlns:mc="http://schemas.openxmlformats.org/markup-compatibility/2006">
        <mc:Choice xmlns:a14="http://schemas.microsoft.com/office/drawing/2010/main" Requires="a14">
          <p:sp>
            <p:nvSpPr>
              <p:cNvPr id="12" name="矩形 11">
                <a:extLst>
                  <a:ext uri="{FF2B5EF4-FFF2-40B4-BE49-F238E27FC236}">
                    <a16:creationId xmlns:a16="http://schemas.microsoft.com/office/drawing/2014/main" id="{F45E25BD-EDD7-434E-9772-B4FA4058ACCD}"/>
                  </a:ext>
                </a:extLst>
              </p:cNvPr>
              <p:cNvSpPr/>
              <p:nvPr/>
            </p:nvSpPr>
            <p:spPr>
              <a:xfrm>
                <a:off x="1897433" y="5232342"/>
                <a:ext cx="8245626" cy="380810"/>
              </a:xfrm>
              <a:prstGeom prst="rect">
                <a:avLst/>
              </a:prstGeom>
            </p:spPr>
            <p:txBody>
              <a:bodyPr wrap="square">
                <a:spAutoFit/>
              </a:bodyPr>
              <a:lstStyle/>
              <a:p>
                <a:pPr>
                  <a:lnSpc>
                    <a:spcPct val="130000"/>
                  </a:lnSpc>
                </a:pPr>
                <a:r>
                  <a:rPr lang="en-US" altLang="zh-CN" sz="1600" dirty="0"/>
                  <a:t>      </a:t>
                </a:r>
                <a:r>
                  <a:rPr lang="en-US" altLang="zh-CN" sz="1600" dirty="0">
                    <a:latin typeface="Cambria Math" panose="02040503050406030204" pitchFamily="18" charset="0"/>
                    <a:ea typeface="Cambria Math" panose="02040503050406030204" pitchFamily="18" charset="0"/>
                  </a:rPr>
                  <a:t>l</a:t>
                </a:r>
                <a:r>
                  <a:rPr lang="zh-CN" altLang="en-US" sz="1600" dirty="0"/>
                  <a:t>表示经过 </a:t>
                </a:r>
                <a:r>
                  <a:rPr lang="en-US" altLang="zh-CN" sz="1600" dirty="0"/>
                  <a:t>1 </a:t>
                </a:r>
                <a:r>
                  <a:rPr lang="zh-CN" altLang="en-US" sz="1600" dirty="0"/>
                  <a:t>层 </a:t>
                </a:r>
                <a:r>
                  <a:rPr lang="en-US" altLang="zh-CN" sz="1600" dirty="0"/>
                  <a:t>LSTM </a:t>
                </a:r>
                <a:r>
                  <a:rPr lang="zh-CN" altLang="en-US" sz="1600" dirty="0"/>
                  <a:t>池化层后的结果，</a:t>
                </a:r>
                <a14:m>
                  <m:oMath xmlns:m="http://schemas.openxmlformats.org/officeDocument/2006/math">
                    <m:sSub>
                      <m:sSubPr>
                        <m:ctrlPr>
                          <a:rPr lang="en-US" altLang="zh-CN" sz="1600" i="1" smtClean="0">
                            <a:latin typeface="Cambria Math" panose="02040503050406030204" pitchFamily="18" charset="0"/>
                          </a:rPr>
                        </m:ctrlPr>
                      </m:sSubPr>
                      <m:e>
                        <m:r>
                          <a:rPr lang="en-US" altLang="zh-CN" sz="1600" b="0" i="1" smtClean="0">
                            <a:latin typeface="Cambria Math" panose="02040503050406030204" pitchFamily="18" charset="0"/>
                          </a:rPr>
                          <m:t>𝐼</m:t>
                        </m:r>
                      </m:e>
                      <m:sub>
                        <m:r>
                          <a:rPr lang="en-US" altLang="zh-CN" sz="1600" b="0" i="1" smtClean="0">
                            <a:latin typeface="Cambria Math" panose="02040503050406030204" pitchFamily="18" charset="0"/>
                          </a:rPr>
                          <m:t>3</m:t>
                        </m:r>
                      </m:sub>
                    </m:sSub>
                  </m:oMath>
                </a14:m>
                <a:r>
                  <a:rPr lang="en-US" altLang="zh-CN" sz="1600" dirty="0"/>
                  <a:t> </a:t>
                </a:r>
                <a:r>
                  <a:rPr lang="zh-CN" altLang="en-US" sz="1600" dirty="0"/>
                  <a:t>表示 后三层经过 </a:t>
                </a:r>
                <a:r>
                  <a:rPr lang="en-US" altLang="zh-CN" sz="1600" dirty="0"/>
                  <a:t>LSTM </a:t>
                </a:r>
                <a:r>
                  <a:rPr lang="zh-CN" altLang="en-US" sz="1600" dirty="0"/>
                  <a:t>的结果。</a:t>
                </a:r>
                <a:endParaRPr lang="en-US" altLang="zh-CN" sz="1600"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mc:Choice>
        <mc:Fallback>
          <p:sp>
            <p:nvSpPr>
              <p:cNvPr id="12" name="矩形 11">
                <a:extLst>
                  <a:ext uri="{FF2B5EF4-FFF2-40B4-BE49-F238E27FC236}">
                    <a16:creationId xmlns:a16="http://schemas.microsoft.com/office/drawing/2014/main" id="{F45E25BD-EDD7-434E-9772-B4FA4058ACCD}"/>
                  </a:ext>
                </a:extLst>
              </p:cNvPr>
              <p:cNvSpPr>
                <a:spLocks noRot="1" noChangeAspect="1" noMove="1" noResize="1" noEditPoints="1" noAdjustHandles="1" noChangeArrowheads="1" noChangeShapeType="1" noTextEdit="1"/>
              </p:cNvSpPr>
              <p:nvPr/>
            </p:nvSpPr>
            <p:spPr>
              <a:xfrm>
                <a:off x="1897433" y="5232342"/>
                <a:ext cx="8245626" cy="380810"/>
              </a:xfrm>
              <a:prstGeom prst="rect">
                <a:avLst/>
              </a:prstGeom>
              <a:blipFill>
                <a:blip r:embed="rId5"/>
                <a:stretch>
                  <a:fillRect b="-1904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509000118"/>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3"/>
          <p:cNvSpPr>
            <a:spLocks noChangeArrowheads="1"/>
          </p:cNvSpPr>
          <p:nvPr/>
        </p:nvSpPr>
        <p:spPr bwMode="auto">
          <a:xfrm>
            <a:off x="4163010" y="426272"/>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15"/>
          <p:cNvSpPr>
            <a:spLocks noChangeArrowheads="1"/>
          </p:cNvSpPr>
          <p:nvPr/>
        </p:nvSpPr>
        <p:spPr bwMode="auto">
          <a:xfrm>
            <a:off x="4537547"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 name="椭圆 16"/>
          <p:cNvSpPr>
            <a:spLocks noChangeArrowheads="1"/>
          </p:cNvSpPr>
          <p:nvPr/>
        </p:nvSpPr>
        <p:spPr bwMode="auto">
          <a:xfrm>
            <a:off x="7644487" y="426271"/>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椭圆 17"/>
          <p:cNvSpPr>
            <a:spLocks noChangeArrowheads="1"/>
          </p:cNvSpPr>
          <p:nvPr/>
        </p:nvSpPr>
        <p:spPr bwMode="auto">
          <a:xfrm>
            <a:off x="7244594"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矩形 8"/>
          <p:cNvSpPr/>
          <p:nvPr/>
        </p:nvSpPr>
        <p:spPr>
          <a:xfrm>
            <a:off x="4892038" y="322703"/>
            <a:ext cx="2352556" cy="461665"/>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多层注意力层</a:t>
            </a:r>
          </a:p>
        </p:txBody>
      </p:sp>
      <p:grpSp>
        <p:nvGrpSpPr>
          <p:cNvPr id="44" name="组合 43"/>
          <p:cNvGrpSpPr/>
          <p:nvPr/>
        </p:nvGrpSpPr>
        <p:grpSpPr>
          <a:xfrm>
            <a:off x="741666" y="1259342"/>
            <a:ext cx="3113642" cy="2637289"/>
            <a:chOff x="741666" y="1259343"/>
            <a:chExt cx="3913965" cy="1949168"/>
          </a:xfrm>
        </p:grpSpPr>
        <p:sp>
          <p:nvSpPr>
            <p:cNvPr id="37" name="矩形 36"/>
            <p:cNvSpPr/>
            <p:nvPr/>
          </p:nvSpPr>
          <p:spPr>
            <a:xfrm>
              <a:off x="741666" y="1259343"/>
              <a:ext cx="3121787" cy="341207"/>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全局注意力网络</a:t>
              </a:r>
            </a:p>
          </p:txBody>
        </p:sp>
        <p:sp>
          <p:nvSpPr>
            <p:cNvPr id="41" name="矩形 40"/>
            <p:cNvSpPr/>
            <p:nvPr/>
          </p:nvSpPr>
          <p:spPr>
            <a:xfrm>
              <a:off x="741667" y="1980449"/>
              <a:ext cx="3913964" cy="1228062"/>
            </a:xfrm>
            <a:prstGeom prst="rect">
              <a:avLst/>
            </a:prstGeom>
          </p:spPr>
          <p:txBody>
            <a:bodyPr wrap="square">
              <a:spAutoFit/>
            </a:bodyPr>
            <a:lstStyle/>
            <a:p>
              <a:pPr>
                <a:lnSpc>
                  <a:spcPct val="130000"/>
                </a:lnSpc>
              </a:pPr>
              <a:r>
                <a:rPr lang="zh-CN" altLang="en-US" sz="1600" dirty="0"/>
                <a:t>       为了更好的捕获方面信息与句子间的长依赖关系，还要将方面信息与全局信息进行融合并通过深度卷积网络获取方面词与长距离情感文本关联。</a:t>
              </a:r>
              <a:endParaRPr lang="en-US" altLang="zh-CN" sz="1600"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cxnSp>
          <p:nvCxnSpPr>
            <p:cNvPr id="43" name="直接连接符 42"/>
            <p:cNvCxnSpPr/>
            <p:nvPr/>
          </p:nvCxnSpPr>
          <p:spPr>
            <a:xfrm>
              <a:off x="863029" y="1840028"/>
              <a:ext cx="1890445" cy="0"/>
            </a:xfrm>
            <a:prstGeom prst="line">
              <a:avLst/>
            </a:prstGeom>
            <a:ln w="41275">
              <a:solidFill>
                <a:srgbClr val="C8ECE3"/>
              </a:solidFill>
            </a:ln>
          </p:spPr>
          <p:style>
            <a:lnRef idx="1">
              <a:schemeClr val="accent1"/>
            </a:lnRef>
            <a:fillRef idx="0">
              <a:schemeClr val="accent1"/>
            </a:fillRef>
            <a:effectRef idx="0">
              <a:schemeClr val="accent1"/>
            </a:effectRef>
            <a:fontRef idx="minor">
              <a:schemeClr val="tx1"/>
            </a:fontRef>
          </p:style>
        </p:cxnSp>
      </p:grpSp>
      <p:pic>
        <p:nvPicPr>
          <p:cNvPr id="3" name="图片 2">
            <a:extLst>
              <a:ext uri="{FF2B5EF4-FFF2-40B4-BE49-F238E27FC236}">
                <a16:creationId xmlns:a16="http://schemas.microsoft.com/office/drawing/2014/main" id="{6604AE10-9BE8-4585-8F52-8F7EDDF36E2E}"/>
              </a:ext>
            </a:extLst>
          </p:cNvPr>
          <p:cNvPicPr>
            <a:picLocks noChangeAspect="1"/>
          </p:cNvPicPr>
          <p:nvPr/>
        </p:nvPicPr>
        <p:blipFill>
          <a:blip r:embed="rId3"/>
          <a:stretch>
            <a:fillRect/>
          </a:stretch>
        </p:blipFill>
        <p:spPr>
          <a:xfrm>
            <a:off x="4892038" y="1858917"/>
            <a:ext cx="6820929" cy="3140166"/>
          </a:xfrm>
          <a:prstGeom prst="rect">
            <a:avLst/>
          </a:prstGeom>
        </p:spPr>
      </p:pic>
    </p:spTree>
    <p:extLst>
      <p:ext uri="{BB962C8B-B14F-4D97-AF65-F5344CB8AC3E}">
        <p14:creationId xmlns:p14="http://schemas.microsoft.com/office/powerpoint/2010/main" val="3431097846"/>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7600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3"/>
          <p:cNvSpPr>
            <a:spLocks noChangeArrowheads="1"/>
          </p:cNvSpPr>
          <p:nvPr/>
        </p:nvSpPr>
        <p:spPr bwMode="auto">
          <a:xfrm>
            <a:off x="4163010" y="426272"/>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15"/>
          <p:cNvSpPr>
            <a:spLocks noChangeArrowheads="1"/>
          </p:cNvSpPr>
          <p:nvPr/>
        </p:nvSpPr>
        <p:spPr bwMode="auto">
          <a:xfrm>
            <a:off x="4537547"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 name="椭圆 16"/>
          <p:cNvSpPr>
            <a:spLocks noChangeArrowheads="1"/>
          </p:cNvSpPr>
          <p:nvPr/>
        </p:nvSpPr>
        <p:spPr bwMode="auto">
          <a:xfrm>
            <a:off x="7644487" y="426271"/>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椭圆 17"/>
          <p:cNvSpPr>
            <a:spLocks noChangeArrowheads="1"/>
          </p:cNvSpPr>
          <p:nvPr/>
        </p:nvSpPr>
        <p:spPr bwMode="auto">
          <a:xfrm>
            <a:off x="7244594"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矩形 8"/>
          <p:cNvSpPr/>
          <p:nvPr/>
        </p:nvSpPr>
        <p:spPr>
          <a:xfrm>
            <a:off x="4892038" y="322703"/>
            <a:ext cx="2256419" cy="461665"/>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多层注意力层</a:t>
            </a:r>
          </a:p>
        </p:txBody>
      </p:sp>
      <p:pic>
        <p:nvPicPr>
          <p:cNvPr id="3" name="图片 2">
            <a:extLst>
              <a:ext uri="{FF2B5EF4-FFF2-40B4-BE49-F238E27FC236}">
                <a16:creationId xmlns:a16="http://schemas.microsoft.com/office/drawing/2014/main" id="{64690E24-792F-4432-A4AB-50FC8CB3C31A}"/>
              </a:ext>
            </a:extLst>
          </p:cNvPr>
          <p:cNvPicPr>
            <a:picLocks noChangeAspect="1"/>
          </p:cNvPicPr>
          <p:nvPr/>
        </p:nvPicPr>
        <p:blipFill>
          <a:blip r:embed="rId3"/>
          <a:stretch>
            <a:fillRect/>
          </a:stretch>
        </p:blipFill>
        <p:spPr>
          <a:xfrm>
            <a:off x="5124708" y="4900164"/>
            <a:ext cx="1788058" cy="378470"/>
          </a:xfrm>
          <a:prstGeom prst="rect">
            <a:avLst/>
          </a:prstGeom>
        </p:spPr>
      </p:pic>
      <p:pic>
        <p:nvPicPr>
          <p:cNvPr id="4" name="图片 3">
            <a:extLst>
              <a:ext uri="{FF2B5EF4-FFF2-40B4-BE49-F238E27FC236}">
                <a16:creationId xmlns:a16="http://schemas.microsoft.com/office/drawing/2014/main" id="{3FE1BA80-37F2-43FB-9E23-79A0CEF12FDD}"/>
              </a:ext>
            </a:extLst>
          </p:cNvPr>
          <p:cNvPicPr>
            <a:picLocks noChangeAspect="1"/>
          </p:cNvPicPr>
          <p:nvPr/>
        </p:nvPicPr>
        <p:blipFill>
          <a:blip r:embed="rId4"/>
          <a:stretch>
            <a:fillRect/>
          </a:stretch>
        </p:blipFill>
        <p:spPr>
          <a:xfrm>
            <a:off x="4415047" y="2245294"/>
            <a:ext cx="3361905" cy="876190"/>
          </a:xfrm>
          <a:prstGeom prst="rect">
            <a:avLst/>
          </a:prstGeom>
        </p:spPr>
      </p:pic>
      <p:sp>
        <p:nvSpPr>
          <p:cNvPr id="12" name="矩形 11">
            <a:extLst>
              <a:ext uri="{FF2B5EF4-FFF2-40B4-BE49-F238E27FC236}">
                <a16:creationId xmlns:a16="http://schemas.microsoft.com/office/drawing/2014/main" id="{5EAE51E9-EB23-42D5-B177-053DA1115360}"/>
              </a:ext>
            </a:extLst>
          </p:cNvPr>
          <p:cNvSpPr/>
          <p:nvPr/>
        </p:nvSpPr>
        <p:spPr>
          <a:xfrm>
            <a:off x="1971677" y="3655470"/>
            <a:ext cx="8245626" cy="1021433"/>
          </a:xfrm>
          <a:prstGeom prst="rect">
            <a:avLst/>
          </a:prstGeom>
        </p:spPr>
        <p:txBody>
          <a:bodyPr wrap="square">
            <a:spAutoFit/>
          </a:bodyPr>
          <a:lstStyle/>
          <a:p>
            <a:pPr>
              <a:lnSpc>
                <a:spcPct val="130000"/>
              </a:lnSpc>
            </a:pPr>
            <a:r>
              <a:rPr lang="en-US" altLang="zh-CN" sz="1600" dirty="0"/>
              <a:t>       x </a:t>
            </a:r>
            <a:r>
              <a:rPr lang="zh-CN" altLang="en-US" sz="1600" dirty="0"/>
              <a:t>为输入文本长度，</a:t>
            </a:r>
            <a:r>
              <a:rPr lang="en-US" altLang="zh-CN" sz="1600" dirty="0"/>
              <a:t>q</a:t>
            </a:r>
            <a:r>
              <a:rPr lang="zh-CN" altLang="en-US" sz="1600" dirty="0"/>
              <a:t>、</a:t>
            </a:r>
            <a:r>
              <a:rPr lang="en-US" altLang="zh-CN" sz="1600" dirty="0"/>
              <a:t>p </a:t>
            </a:r>
            <a:r>
              <a:rPr lang="zh-CN" altLang="en-US" sz="1600" dirty="0"/>
              <a:t>为卷积核的大小， </a:t>
            </a:r>
            <a:r>
              <a:rPr lang="en-US" altLang="zh-CN" sz="1600" dirty="0"/>
              <a:t>w </a:t>
            </a:r>
            <a:r>
              <a:rPr lang="zh-CN" altLang="en-US" sz="1600" dirty="0"/>
              <a:t>为卷积核权重，</a:t>
            </a:r>
            <a:r>
              <a:rPr lang="en-US" altLang="zh-CN" sz="1600" dirty="0"/>
              <a:t>v </a:t>
            </a:r>
            <a:r>
              <a:rPr lang="zh-CN" altLang="en-US" sz="1600" dirty="0"/>
              <a:t>为卷积滑块对应文本当前位置的值，使用 </a:t>
            </a:r>
            <a:r>
              <a:rPr lang="en-US" altLang="zh-CN" sz="1600" dirty="0" err="1"/>
              <a:t>Relu</a:t>
            </a:r>
            <a:r>
              <a:rPr lang="en-US" altLang="zh-CN" sz="1600" dirty="0"/>
              <a:t> </a:t>
            </a:r>
            <a:r>
              <a:rPr lang="zh-CN" altLang="en-US" sz="1600" dirty="0"/>
              <a:t>函数激活。</a:t>
            </a:r>
            <a:endParaRPr lang="en-US" altLang="zh-CN" sz="1600" dirty="0"/>
          </a:p>
          <a:p>
            <a:pPr>
              <a:lnSpc>
                <a:spcPct val="130000"/>
              </a:lnSpc>
            </a:pPr>
            <a:r>
              <a:rPr lang="en-US" altLang="zh-CN" sz="1600" dirty="0"/>
              <a:t>       </a:t>
            </a:r>
            <a:r>
              <a:rPr lang="zh-CN" altLang="en-US" sz="1600" dirty="0"/>
              <a:t>将方面注意力层与输出层 </a:t>
            </a:r>
            <a:r>
              <a:rPr lang="en-US" altLang="zh-CN" sz="1600" dirty="0"/>
              <a:t>Pout </a:t>
            </a:r>
            <a:r>
              <a:rPr lang="zh-CN" altLang="en-US" sz="1600" dirty="0"/>
              <a:t>拼接：</a:t>
            </a:r>
            <a:endParaRPr lang="en-US" altLang="zh-CN" sz="1600"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Tree>
    <p:extLst>
      <p:ext uri="{BB962C8B-B14F-4D97-AF65-F5344CB8AC3E}">
        <p14:creationId xmlns:p14="http://schemas.microsoft.com/office/powerpoint/2010/main" val="2923589897"/>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3"/>
          <p:cNvSpPr>
            <a:spLocks noChangeArrowheads="1"/>
          </p:cNvSpPr>
          <p:nvPr/>
        </p:nvSpPr>
        <p:spPr bwMode="auto">
          <a:xfrm>
            <a:off x="4163010" y="426272"/>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15"/>
          <p:cNvSpPr>
            <a:spLocks noChangeArrowheads="1"/>
          </p:cNvSpPr>
          <p:nvPr/>
        </p:nvSpPr>
        <p:spPr bwMode="auto">
          <a:xfrm>
            <a:off x="4537547"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 name="椭圆 16"/>
          <p:cNvSpPr>
            <a:spLocks noChangeArrowheads="1"/>
          </p:cNvSpPr>
          <p:nvPr/>
        </p:nvSpPr>
        <p:spPr bwMode="auto">
          <a:xfrm>
            <a:off x="7644487" y="426271"/>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椭圆 17"/>
          <p:cNvSpPr>
            <a:spLocks noChangeArrowheads="1"/>
          </p:cNvSpPr>
          <p:nvPr/>
        </p:nvSpPr>
        <p:spPr bwMode="auto">
          <a:xfrm>
            <a:off x="7244594"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矩形 8"/>
          <p:cNvSpPr/>
          <p:nvPr/>
        </p:nvSpPr>
        <p:spPr>
          <a:xfrm>
            <a:off x="4892038" y="322703"/>
            <a:ext cx="2256419" cy="461665"/>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多层注意力层</a:t>
            </a:r>
          </a:p>
        </p:txBody>
      </p:sp>
      <p:sp>
        <p:nvSpPr>
          <p:cNvPr id="41" name="矩形 40"/>
          <p:cNvSpPr/>
          <p:nvPr/>
        </p:nvSpPr>
        <p:spPr>
          <a:xfrm>
            <a:off x="1897434" y="1874102"/>
            <a:ext cx="8245626" cy="1341521"/>
          </a:xfrm>
          <a:prstGeom prst="rect">
            <a:avLst/>
          </a:prstGeom>
        </p:spPr>
        <p:txBody>
          <a:bodyPr wrap="square">
            <a:spAutoFit/>
          </a:bodyPr>
          <a:lstStyle/>
          <a:p>
            <a:pPr>
              <a:lnSpc>
                <a:spcPct val="130000"/>
              </a:lnSpc>
            </a:pPr>
            <a:r>
              <a:rPr lang="zh-CN" altLang="en-US" sz="1600" dirty="0"/>
              <a:t>       深度卷积网络会产生梯度弥散问题，为解决此问题，将 </a:t>
            </a:r>
            <a:r>
              <a:rPr lang="en-US" altLang="zh-CN" sz="1600" dirty="0"/>
              <a:t>block </a:t>
            </a:r>
            <a:r>
              <a:rPr lang="zh-CN" altLang="en-US" sz="1600" dirty="0"/>
              <a:t>堆叠后的数据与 </a:t>
            </a:r>
            <a:r>
              <a:rPr lang="en-US" altLang="zh-CN" sz="1600" dirty="0"/>
              <a:t>max pooling </a:t>
            </a:r>
            <a:r>
              <a:rPr lang="zh-CN" altLang="en-US" sz="1600" dirty="0"/>
              <a:t>负采样残差组合，再将未经过卷积层的无损数据传递至网络前端，可有效缓解梯度消失问题。将卷积和残差链接过程循环往复，可以增强方面信息对上下文的感知注意力，整个过程可表示为：</a:t>
            </a:r>
            <a:endParaRPr lang="en-US" altLang="zh-CN" sz="1600"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mc:AlternateContent xmlns:mc="http://schemas.openxmlformats.org/markup-compatibility/2006">
        <mc:Choice xmlns:a14="http://schemas.microsoft.com/office/drawing/2010/main" Requires="a14">
          <p:sp>
            <p:nvSpPr>
              <p:cNvPr id="12" name="矩形 11">
                <a:extLst>
                  <a:ext uri="{FF2B5EF4-FFF2-40B4-BE49-F238E27FC236}">
                    <a16:creationId xmlns:a16="http://schemas.microsoft.com/office/drawing/2014/main" id="{5EAE51E9-EB23-42D5-B177-053DA1115360}"/>
                  </a:ext>
                </a:extLst>
              </p:cNvPr>
              <p:cNvSpPr/>
              <p:nvPr/>
            </p:nvSpPr>
            <p:spPr>
              <a:xfrm>
                <a:off x="1973187" y="5302572"/>
                <a:ext cx="8245626" cy="701346"/>
              </a:xfrm>
              <a:prstGeom prst="rect">
                <a:avLst/>
              </a:prstGeom>
            </p:spPr>
            <p:txBody>
              <a:bodyPr wrap="square">
                <a:spAutoFit/>
              </a:bodyPr>
              <a:lstStyle/>
              <a:p>
                <a:pPr>
                  <a:lnSpc>
                    <a:spcPct val="130000"/>
                  </a:lnSpc>
                </a:pPr>
                <a:r>
                  <a:rPr lang="zh-CN" altLang="en-US" sz="1600" dirty="0"/>
                  <a:t>       </a:t>
                </a:r>
                <a:r>
                  <a:rPr lang="en-US" altLang="zh-CN" sz="1600" dirty="0"/>
                  <a:t>P </a:t>
                </a:r>
                <a:r>
                  <a:rPr lang="zh-CN" altLang="en-US" sz="1600" dirty="0"/>
                  <a:t>表示池化结果，</a:t>
                </a:r>
                <a14:m>
                  <m:oMath xmlns:m="http://schemas.openxmlformats.org/officeDocument/2006/math">
                    <m:sSub>
                      <m:sSubPr>
                        <m:ctrlPr>
                          <a:rPr lang="en-US" altLang="zh-CN" sz="1600" i="1" smtClean="0">
                            <a:latin typeface="Cambria Math" panose="02040503050406030204" pitchFamily="18" charset="0"/>
                          </a:rPr>
                        </m:ctrlPr>
                      </m:sSubPr>
                      <m:e>
                        <m:r>
                          <m:rPr>
                            <m:sty m:val="p"/>
                          </m:rPr>
                          <a:rPr lang="en-US" altLang="zh-CN" sz="1600" i="1">
                            <a:latin typeface="Cambria Math" panose="02040503050406030204" pitchFamily="18" charset="0"/>
                          </a:rPr>
                          <m:t>S</m:t>
                        </m:r>
                      </m:e>
                      <m:sub>
                        <m:r>
                          <a:rPr lang="en-US" altLang="zh-CN" sz="1600" b="0" i="1" smtClean="0">
                            <a:latin typeface="Cambria Math" panose="02040503050406030204" pitchFamily="18" charset="0"/>
                          </a:rPr>
                          <m:t>𝑜𝑢𝑡</m:t>
                        </m:r>
                      </m:sub>
                    </m:sSub>
                  </m:oMath>
                </a14:m>
                <a:r>
                  <a:rPr lang="en-US" altLang="zh-CN" sz="1600" dirty="0"/>
                  <a:t> </a:t>
                </a:r>
                <a:r>
                  <a:rPr lang="zh-CN" altLang="en-US" sz="1600" dirty="0"/>
                  <a:t>表示卷积结果，将上述过程 交替循环直至语义维度整合为 </a:t>
                </a:r>
                <a:r>
                  <a:rPr lang="en-US" altLang="zh-CN" sz="1600" dirty="0"/>
                  <a:t>1</a:t>
                </a:r>
                <a:r>
                  <a:rPr lang="zh-CN" altLang="en-US" sz="1600" dirty="0"/>
                  <a:t>，最终得到的 </a:t>
                </a:r>
                <a14:m>
                  <m:oMath xmlns:m="http://schemas.openxmlformats.org/officeDocument/2006/math">
                    <m:sSub>
                      <m:sSubPr>
                        <m:ctrlPr>
                          <a:rPr lang="en-US" altLang="zh-CN" sz="1600" i="1">
                            <a:latin typeface="Cambria Math" panose="02040503050406030204" pitchFamily="18" charset="0"/>
                          </a:rPr>
                        </m:ctrlPr>
                      </m:sSubPr>
                      <m:e>
                        <m:r>
                          <m:rPr>
                            <m:sty m:val="p"/>
                          </m:rPr>
                          <a:rPr lang="en-US" altLang="zh-CN" sz="1600" i="1">
                            <a:latin typeface="Cambria Math" panose="02040503050406030204" pitchFamily="18" charset="0"/>
                          </a:rPr>
                          <m:t>S</m:t>
                        </m:r>
                      </m:e>
                      <m:sub>
                        <m:r>
                          <a:rPr lang="en-US" altLang="zh-CN" sz="1600" i="1">
                            <a:latin typeface="Cambria Math" panose="02040503050406030204" pitchFamily="18" charset="0"/>
                          </a:rPr>
                          <m:t>𝑜𝑢𝑡</m:t>
                        </m:r>
                      </m:sub>
                    </m:sSub>
                  </m:oMath>
                </a14:m>
                <a:r>
                  <a:rPr lang="en-US" altLang="zh-CN" sz="1600" dirty="0"/>
                  <a:t> </a:t>
                </a:r>
                <a:r>
                  <a:rPr lang="zh-CN" altLang="en-US" sz="1600" dirty="0"/>
                  <a:t>可用 作情感分类。</a:t>
                </a:r>
                <a:endParaRPr lang="en-US" altLang="zh-CN" sz="1600"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mc:Choice>
        <mc:Fallback>
          <p:sp>
            <p:nvSpPr>
              <p:cNvPr id="12" name="矩形 11">
                <a:extLst>
                  <a:ext uri="{FF2B5EF4-FFF2-40B4-BE49-F238E27FC236}">
                    <a16:creationId xmlns:a16="http://schemas.microsoft.com/office/drawing/2014/main" id="{5EAE51E9-EB23-42D5-B177-053DA1115360}"/>
                  </a:ext>
                </a:extLst>
              </p:cNvPr>
              <p:cNvSpPr>
                <a:spLocks noRot="1" noChangeAspect="1" noMove="1" noResize="1" noEditPoints="1" noAdjustHandles="1" noChangeArrowheads="1" noChangeShapeType="1" noTextEdit="1"/>
              </p:cNvSpPr>
              <p:nvPr/>
            </p:nvSpPr>
            <p:spPr>
              <a:xfrm>
                <a:off x="1973187" y="5302572"/>
                <a:ext cx="8245626" cy="701346"/>
              </a:xfrm>
              <a:prstGeom prst="rect">
                <a:avLst/>
              </a:prstGeom>
              <a:blipFill>
                <a:blip r:embed="rId3"/>
                <a:stretch>
                  <a:fillRect l="-444" b="-10435"/>
                </a:stretch>
              </a:blipFill>
            </p:spPr>
            <p:txBody>
              <a:bodyPr/>
              <a:lstStyle/>
              <a:p>
                <a:r>
                  <a:rPr lang="zh-CN" altLang="en-US">
                    <a:noFill/>
                  </a:rPr>
                  <a:t> </a:t>
                </a:r>
              </a:p>
            </p:txBody>
          </p:sp>
        </mc:Fallback>
      </mc:AlternateContent>
      <p:pic>
        <p:nvPicPr>
          <p:cNvPr id="2" name="图片 1">
            <a:extLst>
              <a:ext uri="{FF2B5EF4-FFF2-40B4-BE49-F238E27FC236}">
                <a16:creationId xmlns:a16="http://schemas.microsoft.com/office/drawing/2014/main" id="{CF4F8767-0A83-44AA-81AC-A48921F06F58}"/>
              </a:ext>
            </a:extLst>
          </p:cNvPr>
          <p:cNvPicPr>
            <a:picLocks noChangeAspect="1"/>
          </p:cNvPicPr>
          <p:nvPr/>
        </p:nvPicPr>
        <p:blipFill>
          <a:blip r:embed="rId4"/>
          <a:stretch>
            <a:fillRect/>
          </a:stretch>
        </p:blipFill>
        <p:spPr>
          <a:xfrm>
            <a:off x="4947406" y="3425985"/>
            <a:ext cx="2297188" cy="621844"/>
          </a:xfrm>
          <a:prstGeom prst="rect">
            <a:avLst/>
          </a:prstGeom>
        </p:spPr>
      </p:pic>
      <p:pic>
        <p:nvPicPr>
          <p:cNvPr id="10" name="图片 9">
            <a:extLst>
              <a:ext uri="{FF2B5EF4-FFF2-40B4-BE49-F238E27FC236}">
                <a16:creationId xmlns:a16="http://schemas.microsoft.com/office/drawing/2014/main" id="{3B11A32C-9C3D-4730-95D9-7E47903B9F64}"/>
              </a:ext>
            </a:extLst>
          </p:cNvPr>
          <p:cNvPicPr>
            <a:picLocks noChangeAspect="1"/>
          </p:cNvPicPr>
          <p:nvPr/>
        </p:nvPicPr>
        <p:blipFill>
          <a:blip r:embed="rId5"/>
          <a:stretch>
            <a:fillRect/>
          </a:stretch>
        </p:blipFill>
        <p:spPr>
          <a:xfrm>
            <a:off x="3492843" y="4393337"/>
            <a:ext cx="5206314" cy="723788"/>
          </a:xfrm>
          <a:prstGeom prst="rect">
            <a:avLst/>
          </a:prstGeom>
        </p:spPr>
      </p:pic>
    </p:spTree>
    <p:extLst>
      <p:ext uri="{BB962C8B-B14F-4D97-AF65-F5344CB8AC3E}">
        <p14:creationId xmlns:p14="http://schemas.microsoft.com/office/powerpoint/2010/main" val="2672540236"/>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7F1EB">
            <a:alpha val="15000"/>
          </a:srgbClr>
        </a:solidFill>
        <a:effectLst/>
      </p:bgPr>
    </p:bg>
    <p:spTree>
      <p:nvGrpSpPr>
        <p:cNvPr id="1" name=""/>
        <p:cNvGrpSpPr/>
        <p:nvPr/>
      </p:nvGrpSpPr>
      <p:grpSpPr>
        <a:xfrm>
          <a:off x="0" y="0"/>
          <a:ext cx="0" cy="0"/>
          <a:chOff x="0" y="0"/>
          <a:chExt cx="0" cy="0"/>
        </a:xfrm>
      </p:grpSpPr>
      <p:sp>
        <p:nvSpPr>
          <p:cNvPr id="26" name="任意多边形: 形状 25"/>
          <p:cNvSpPr/>
          <p:nvPr/>
        </p:nvSpPr>
        <p:spPr>
          <a:xfrm>
            <a:off x="0" y="0"/>
            <a:ext cx="12192000" cy="6858000"/>
          </a:xfrm>
          <a:custGeom>
            <a:avLst/>
            <a:gdLst>
              <a:gd name="connsiteX0" fmla="*/ 3095625 w 12192000"/>
              <a:gd name="connsiteY0" fmla="*/ 1946275 h 6858000"/>
              <a:gd name="connsiteX1" fmla="*/ 1612900 w 12192000"/>
              <a:gd name="connsiteY1" fmla="*/ 3429000 h 6858000"/>
              <a:gd name="connsiteX2" fmla="*/ 3095625 w 12192000"/>
              <a:gd name="connsiteY2" fmla="*/ 4911725 h 6858000"/>
              <a:gd name="connsiteX3" fmla="*/ 4578351 w 12192000"/>
              <a:gd name="connsiteY3" fmla="*/ 3429000 h 6858000"/>
              <a:gd name="connsiteX4" fmla="*/ 3095625 w 12192000"/>
              <a:gd name="connsiteY4" fmla="*/ 1946275 h 6858000"/>
              <a:gd name="connsiteX5" fmla="*/ 3077037 w 12192000"/>
              <a:gd name="connsiteY5" fmla="*/ 1795432 h 6858000"/>
              <a:gd name="connsiteX6" fmla="*/ 4710605 w 12192000"/>
              <a:gd name="connsiteY6" fmla="*/ 3429000 h 6858000"/>
              <a:gd name="connsiteX7" fmla="*/ 3077037 w 12192000"/>
              <a:gd name="connsiteY7" fmla="*/ 5062568 h 6858000"/>
              <a:gd name="connsiteX8" fmla="*/ 1443469 w 12192000"/>
              <a:gd name="connsiteY8" fmla="*/ 3429000 h 6858000"/>
              <a:gd name="connsiteX9" fmla="*/ 3077037 w 12192000"/>
              <a:gd name="connsiteY9" fmla="*/ 1795432 h 6858000"/>
              <a:gd name="connsiteX10" fmla="*/ 3077037 w 12192000"/>
              <a:gd name="connsiteY10" fmla="*/ 1708150 h 6858000"/>
              <a:gd name="connsiteX11" fmla="*/ 1356187 w 12192000"/>
              <a:gd name="connsiteY11" fmla="*/ 3429000 h 6858000"/>
              <a:gd name="connsiteX12" fmla="*/ 3077037 w 12192000"/>
              <a:gd name="connsiteY12" fmla="*/ 5149850 h 6858000"/>
              <a:gd name="connsiteX13" fmla="*/ 4797887 w 12192000"/>
              <a:gd name="connsiteY13" fmla="*/ 3429000 h 6858000"/>
              <a:gd name="connsiteX14" fmla="*/ 3077037 w 12192000"/>
              <a:gd name="connsiteY14" fmla="*/ 1708150 h 6858000"/>
              <a:gd name="connsiteX15" fmla="*/ 1510321 w 12192000"/>
              <a:gd name="connsiteY15" fmla="*/ 554804 h 6858000"/>
              <a:gd name="connsiteX16" fmla="*/ 10681679 w 12192000"/>
              <a:gd name="connsiteY16" fmla="*/ 554804 h 6858000"/>
              <a:gd name="connsiteX17" fmla="*/ 11640620 w 12192000"/>
              <a:gd name="connsiteY17" fmla="*/ 1513745 h 6858000"/>
              <a:gd name="connsiteX18" fmla="*/ 11640620 w 12192000"/>
              <a:gd name="connsiteY18" fmla="*/ 5349393 h 6858000"/>
              <a:gd name="connsiteX19" fmla="*/ 10681679 w 12192000"/>
              <a:gd name="connsiteY19" fmla="*/ 6308334 h 6858000"/>
              <a:gd name="connsiteX20" fmla="*/ 1510321 w 12192000"/>
              <a:gd name="connsiteY20" fmla="*/ 6308334 h 6858000"/>
              <a:gd name="connsiteX21" fmla="*/ 551380 w 12192000"/>
              <a:gd name="connsiteY21" fmla="*/ 5349393 h 6858000"/>
              <a:gd name="connsiteX22" fmla="*/ 551380 w 12192000"/>
              <a:gd name="connsiteY22" fmla="*/ 1513745 h 6858000"/>
              <a:gd name="connsiteX23" fmla="*/ 1510321 w 12192000"/>
              <a:gd name="connsiteY23" fmla="*/ 554804 h 6858000"/>
              <a:gd name="connsiteX24" fmla="*/ 1368624 w 12192000"/>
              <a:gd name="connsiteY24" fmla="*/ 335194 h 6858000"/>
              <a:gd name="connsiteX25" fmla="*/ 337335 w 12192000"/>
              <a:gd name="connsiteY25" fmla="*/ 1366483 h 6858000"/>
              <a:gd name="connsiteX26" fmla="*/ 337335 w 12192000"/>
              <a:gd name="connsiteY26" fmla="*/ 5491517 h 6858000"/>
              <a:gd name="connsiteX27" fmla="*/ 1368624 w 12192000"/>
              <a:gd name="connsiteY27" fmla="*/ 6522806 h 6858000"/>
              <a:gd name="connsiteX28" fmla="*/ 10823376 w 12192000"/>
              <a:gd name="connsiteY28" fmla="*/ 6522806 h 6858000"/>
              <a:gd name="connsiteX29" fmla="*/ 11854665 w 12192000"/>
              <a:gd name="connsiteY29" fmla="*/ 5491517 h 6858000"/>
              <a:gd name="connsiteX30" fmla="*/ 11854665 w 12192000"/>
              <a:gd name="connsiteY30" fmla="*/ 1366483 h 6858000"/>
              <a:gd name="connsiteX31" fmla="*/ 10823376 w 12192000"/>
              <a:gd name="connsiteY31" fmla="*/ 335194 h 6858000"/>
              <a:gd name="connsiteX32" fmla="*/ 0 w 12192000"/>
              <a:gd name="connsiteY32" fmla="*/ 0 h 6858000"/>
              <a:gd name="connsiteX33" fmla="*/ 12192000 w 12192000"/>
              <a:gd name="connsiteY33" fmla="*/ 0 h 6858000"/>
              <a:gd name="connsiteX34" fmla="*/ 12192000 w 12192000"/>
              <a:gd name="connsiteY34" fmla="*/ 6858000 h 6858000"/>
              <a:gd name="connsiteX35" fmla="*/ 0 w 12192000"/>
              <a:gd name="connsiteY3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192000" h="6858000">
                <a:moveTo>
                  <a:pt x="3095625" y="1946275"/>
                </a:moveTo>
                <a:cubicBezTo>
                  <a:pt x="2276739" y="1946275"/>
                  <a:pt x="1612900" y="2610114"/>
                  <a:pt x="1612900" y="3429000"/>
                </a:cubicBezTo>
                <a:cubicBezTo>
                  <a:pt x="1612900" y="4247886"/>
                  <a:pt x="2276739" y="4911725"/>
                  <a:pt x="3095625" y="4911725"/>
                </a:cubicBezTo>
                <a:cubicBezTo>
                  <a:pt x="3914511" y="4911725"/>
                  <a:pt x="4578351" y="4247886"/>
                  <a:pt x="4578351" y="3429000"/>
                </a:cubicBezTo>
                <a:cubicBezTo>
                  <a:pt x="4578351" y="2610114"/>
                  <a:pt x="3914511" y="1946275"/>
                  <a:pt x="3095625" y="1946275"/>
                </a:cubicBezTo>
                <a:close/>
                <a:moveTo>
                  <a:pt x="3077037" y="1795432"/>
                </a:moveTo>
                <a:cubicBezTo>
                  <a:pt x="3979232" y="1795432"/>
                  <a:pt x="4710605" y="2526805"/>
                  <a:pt x="4710605" y="3429000"/>
                </a:cubicBezTo>
                <a:cubicBezTo>
                  <a:pt x="4710605" y="4331195"/>
                  <a:pt x="3979232" y="5062568"/>
                  <a:pt x="3077037" y="5062568"/>
                </a:cubicBezTo>
                <a:cubicBezTo>
                  <a:pt x="2174842" y="5062568"/>
                  <a:pt x="1443469" y="4331195"/>
                  <a:pt x="1443469" y="3429000"/>
                </a:cubicBezTo>
                <a:cubicBezTo>
                  <a:pt x="1443469" y="2526805"/>
                  <a:pt x="2174842" y="1795432"/>
                  <a:pt x="3077037" y="1795432"/>
                </a:cubicBezTo>
                <a:close/>
                <a:moveTo>
                  <a:pt x="3077037" y="1708150"/>
                </a:moveTo>
                <a:cubicBezTo>
                  <a:pt x="2126638" y="1708150"/>
                  <a:pt x="1356187" y="2478601"/>
                  <a:pt x="1356187" y="3429000"/>
                </a:cubicBezTo>
                <a:cubicBezTo>
                  <a:pt x="1356187" y="4379399"/>
                  <a:pt x="2126638" y="5149850"/>
                  <a:pt x="3077037" y="5149850"/>
                </a:cubicBezTo>
                <a:cubicBezTo>
                  <a:pt x="4027436" y="5149850"/>
                  <a:pt x="4797887" y="4379399"/>
                  <a:pt x="4797887" y="3429000"/>
                </a:cubicBezTo>
                <a:cubicBezTo>
                  <a:pt x="4797887" y="2478601"/>
                  <a:pt x="4027436" y="1708150"/>
                  <a:pt x="3077037" y="1708150"/>
                </a:cubicBezTo>
                <a:close/>
                <a:moveTo>
                  <a:pt x="1510321" y="554804"/>
                </a:moveTo>
                <a:lnTo>
                  <a:pt x="10681679" y="554804"/>
                </a:lnTo>
                <a:cubicBezTo>
                  <a:pt x="11211287" y="554804"/>
                  <a:pt x="11640620" y="984137"/>
                  <a:pt x="11640620" y="1513745"/>
                </a:cubicBezTo>
                <a:lnTo>
                  <a:pt x="11640620" y="5349393"/>
                </a:lnTo>
                <a:cubicBezTo>
                  <a:pt x="11640620" y="5879001"/>
                  <a:pt x="11211287" y="6308334"/>
                  <a:pt x="10681679" y="6308334"/>
                </a:cubicBezTo>
                <a:lnTo>
                  <a:pt x="1510321" y="6308334"/>
                </a:lnTo>
                <a:cubicBezTo>
                  <a:pt x="980713" y="6308334"/>
                  <a:pt x="551380" y="5879001"/>
                  <a:pt x="551380" y="5349393"/>
                </a:cubicBezTo>
                <a:lnTo>
                  <a:pt x="551380" y="1513745"/>
                </a:lnTo>
                <a:cubicBezTo>
                  <a:pt x="551380" y="984137"/>
                  <a:pt x="980713" y="554804"/>
                  <a:pt x="1510321" y="554804"/>
                </a:cubicBezTo>
                <a:close/>
                <a:moveTo>
                  <a:pt x="1368624" y="335194"/>
                </a:moveTo>
                <a:cubicBezTo>
                  <a:pt x="799059" y="335194"/>
                  <a:pt x="337335" y="796918"/>
                  <a:pt x="337335" y="1366483"/>
                </a:cubicBezTo>
                <a:lnTo>
                  <a:pt x="337335" y="5491517"/>
                </a:lnTo>
                <a:cubicBezTo>
                  <a:pt x="337335" y="6061082"/>
                  <a:pt x="799059" y="6522806"/>
                  <a:pt x="1368624" y="6522806"/>
                </a:cubicBezTo>
                <a:lnTo>
                  <a:pt x="10823376" y="6522806"/>
                </a:lnTo>
                <a:cubicBezTo>
                  <a:pt x="11392941" y="6522806"/>
                  <a:pt x="11854665" y="6061082"/>
                  <a:pt x="11854665" y="5491517"/>
                </a:cubicBezTo>
                <a:lnTo>
                  <a:pt x="11854665" y="1366483"/>
                </a:lnTo>
                <a:cubicBezTo>
                  <a:pt x="11854665" y="796918"/>
                  <a:pt x="11392941" y="335194"/>
                  <a:pt x="10823376" y="335194"/>
                </a:cubicBezTo>
                <a:close/>
                <a:moveTo>
                  <a:pt x="0" y="0"/>
                </a:moveTo>
                <a:lnTo>
                  <a:pt x="12192000" y="0"/>
                </a:lnTo>
                <a:lnTo>
                  <a:pt x="12192000" y="6858000"/>
                </a:lnTo>
                <a:lnTo>
                  <a:pt x="0" y="6858000"/>
                </a:lnTo>
                <a:close/>
              </a:path>
            </a:pathLst>
          </a:custGeom>
          <a:solidFill>
            <a:srgbClr val="F6FCF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5" name="矩形 4"/>
          <p:cNvSpPr/>
          <p:nvPr/>
        </p:nvSpPr>
        <p:spPr>
          <a:xfrm>
            <a:off x="2267875" y="2491770"/>
            <a:ext cx="1719923" cy="1569660"/>
          </a:xfrm>
          <a:prstGeom prst="rect">
            <a:avLst/>
          </a:prstGeom>
        </p:spPr>
        <p:txBody>
          <a:bodyPr wrap="square">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lang="en-US" altLang="zh-CN" sz="9600" dirty="0">
                <a:solidFill>
                  <a:srgbClr val="348899">
                    <a:alpha val="53000"/>
                  </a:srgbClr>
                </a:solidFill>
                <a:latin typeface="思源宋体 CN" panose="02020400000000000000" pitchFamily="18" charset="-122"/>
                <a:ea typeface="思源宋体 CN" panose="02020400000000000000" pitchFamily="18" charset="-122"/>
                <a:sym typeface="思源宋体 CN" panose="02020400000000000000" pitchFamily="18" charset="-122"/>
              </a:rPr>
              <a:t>04</a:t>
            </a:r>
            <a:endParaRPr lang="zh-CN" altLang="en-US" sz="9600" dirty="0">
              <a:solidFill>
                <a:srgbClr val="348899">
                  <a:alpha val="53000"/>
                </a:srgb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矩形 7"/>
          <p:cNvSpPr/>
          <p:nvPr/>
        </p:nvSpPr>
        <p:spPr>
          <a:xfrm>
            <a:off x="2115474" y="3861375"/>
            <a:ext cx="2024724" cy="400110"/>
          </a:xfrm>
          <a:prstGeom prst="rect">
            <a:avLst/>
          </a:prstGeom>
        </p:spPr>
        <p:txBody>
          <a:bodyPr wrap="square">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lang="en-US" altLang="zh-CN" sz="2000" dirty="0">
                <a:solidFill>
                  <a:srgbClr val="348899">
                    <a:alpha val="46000"/>
                  </a:srgbClr>
                </a:solidFill>
                <a:latin typeface="思源宋体 CN" panose="02020400000000000000" pitchFamily="18" charset="-122"/>
                <a:ea typeface="思源宋体 CN" panose="02020400000000000000" pitchFamily="18" charset="-122"/>
                <a:sym typeface="思源宋体 CN" panose="02020400000000000000" pitchFamily="18" charset="-122"/>
              </a:rPr>
              <a:t>PART FOUR</a:t>
            </a:r>
            <a:endParaRPr lang="zh-CN" altLang="en-US" sz="2000" dirty="0">
              <a:solidFill>
                <a:srgbClr val="348899">
                  <a:alpha val="46000"/>
                </a:srgb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52"/>
          <p:cNvSpPr>
            <a:spLocks noChangeArrowheads="1"/>
          </p:cNvSpPr>
          <p:nvPr/>
        </p:nvSpPr>
        <p:spPr bwMode="auto">
          <a:xfrm>
            <a:off x="10685315" y="5641133"/>
            <a:ext cx="923925" cy="923925"/>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椭圆 53"/>
          <p:cNvSpPr>
            <a:spLocks noChangeArrowheads="1"/>
          </p:cNvSpPr>
          <p:nvPr/>
        </p:nvSpPr>
        <p:spPr bwMode="auto">
          <a:xfrm>
            <a:off x="9962221" y="880277"/>
            <a:ext cx="631825" cy="631825"/>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0" name="椭圆 53"/>
          <p:cNvSpPr>
            <a:spLocks noChangeArrowheads="1"/>
          </p:cNvSpPr>
          <p:nvPr/>
        </p:nvSpPr>
        <p:spPr bwMode="auto">
          <a:xfrm>
            <a:off x="11432949" y="1501681"/>
            <a:ext cx="352582" cy="352582"/>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pic>
        <p:nvPicPr>
          <p:cNvPr id="21" name="图片 20"/>
          <p:cNvPicPr>
            <a:picLocks noChangeAspect="1"/>
          </p:cNvPicPr>
          <p:nvPr/>
        </p:nvPicPr>
        <p:blipFill>
          <a:blip r:embed="rId3" cstate="hqprint">
            <a:extLst>
              <a:ext uri="{BEBA8EAE-BF5A-486C-A8C5-ECC9F3942E4B}">
                <a14:imgProps xmlns:a14="http://schemas.microsoft.com/office/drawing/2010/main">
                  <a14:imgLayer r:embed="rId4">
                    <a14:imgEffect>
                      <a14:brightnessContrast bright="-7000"/>
                    </a14:imgEffect>
                    <a14:imgEffect>
                      <a14:colorTemperature colorTemp="6220"/>
                    </a14:imgEffect>
                    <a14:imgEffect>
                      <a14:saturation sat="216000"/>
                    </a14:imgEffect>
                  </a14:imgLayer>
                </a14:imgProps>
              </a:ext>
            </a:extLst>
          </a:blip>
          <a:stretch>
            <a:fillRect/>
          </a:stretch>
        </p:blipFill>
        <p:spPr>
          <a:xfrm>
            <a:off x="3837527" y="1623070"/>
            <a:ext cx="989174" cy="945650"/>
          </a:xfrm>
          <a:prstGeom prst="rect">
            <a:avLst/>
          </a:prstGeom>
        </p:spPr>
      </p:pic>
      <p:sp>
        <p:nvSpPr>
          <p:cNvPr id="27" name="椭圆 52"/>
          <p:cNvSpPr>
            <a:spLocks noChangeArrowheads="1"/>
          </p:cNvSpPr>
          <p:nvPr/>
        </p:nvSpPr>
        <p:spPr bwMode="auto">
          <a:xfrm>
            <a:off x="493352" y="4983588"/>
            <a:ext cx="431322" cy="431322"/>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28" name="椭圆 52"/>
          <p:cNvSpPr>
            <a:spLocks noChangeArrowheads="1"/>
          </p:cNvSpPr>
          <p:nvPr/>
        </p:nvSpPr>
        <p:spPr bwMode="auto">
          <a:xfrm>
            <a:off x="1531042" y="5312361"/>
            <a:ext cx="245958" cy="245958"/>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29" name="椭圆 53"/>
          <p:cNvSpPr>
            <a:spLocks noChangeArrowheads="1"/>
          </p:cNvSpPr>
          <p:nvPr/>
        </p:nvSpPr>
        <p:spPr bwMode="auto">
          <a:xfrm>
            <a:off x="251302" y="248452"/>
            <a:ext cx="764807" cy="764807"/>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30" name="椭圆 53"/>
          <p:cNvSpPr>
            <a:spLocks noChangeArrowheads="1"/>
          </p:cNvSpPr>
          <p:nvPr/>
        </p:nvSpPr>
        <p:spPr bwMode="auto">
          <a:xfrm>
            <a:off x="1540758" y="767301"/>
            <a:ext cx="245958" cy="245958"/>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7" name="矩形 16"/>
          <p:cNvSpPr/>
          <p:nvPr/>
        </p:nvSpPr>
        <p:spPr>
          <a:xfrm>
            <a:off x="5736875" y="2777201"/>
            <a:ext cx="4826349" cy="923330"/>
          </a:xfrm>
          <a:prstGeom prst="rect">
            <a:avLst/>
          </a:prstGeom>
        </p:spPr>
        <p:txBody>
          <a:bodyPr wrap="square">
            <a:spAutoFit/>
          </a:bodyPr>
          <a:lstStyle/>
          <a:p>
            <a:pPr algn="dist"/>
            <a:r>
              <a:rPr lang="zh-CN" altLang="en-US" sz="5400" dirty="0">
                <a:solidFill>
                  <a:srgbClr val="348899"/>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输出层</a:t>
            </a:r>
          </a:p>
        </p:txBody>
      </p:sp>
    </p:spTree>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3"/>
          <p:cNvSpPr>
            <a:spLocks noChangeArrowheads="1"/>
          </p:cNvSpPr>
          <p:nvPr/>
        </p:nvSpPr>
        <p:spPr bwMode="auto">
          <a:xfrm>
            <a:off x="4163010" y="426272"/>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15"/>
          <p:cNvSpPr>
            <a:spLocks noChangeArrowheads="1"/>
          </p:cNvSpPr>
          <p:nvPr/>
        </p:nvSpPr>
        <p:spPr bwMode="auto">
          <a:xfrm>
            <a:off x="4537547"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 name="椭圆 16"/>
          <p:cNvSpPr>
            <a:spLocks noChangeArrowheads="1"/>
          </p:cNvSpPr>
          <p:nvPr/>
        </p:nvSpPr>
        <p:spPr bwMode="auto">
          <a:xfrm>
            <a:off x="7644487" y="426271"/>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椭圆 17"/>
          <p:cNvSpPr>
            <a:spLocks noChangeArrowheads="1"/>
          </p:cNvSpPr>
          <p:nvPr/>
        </p:nvSpPr>
        <p:spPr bwMode="auto">
          <a:xfrm>
            <a:off x="7244594"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矩形 8"/>
          <p:cNvSpPr/>
          <p:nvPr/>
        </p:nvSpPr>
        <p:spPr>
          <a:xfrm>
            <a:off x="4892038" y="322703"/>
            <a:ext cx="2256419" cy="461665"/>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输出层</a:t>
            </a:r>
          </a:p>
        </p:txBody>
      </p:sp>
      <p:sp>
        <p:nvSpPr>
          <p:cNvPr id="41" name="矩形 40"/>
          <p:cNvSpPr/>
          <p:nvPr/>
        </p:nvSpPr>
        <p:spPr>
          <a:xfrm>
            <a:off x="1897434" y="1880224"/>
            <a:ext cx="8245626" cy="625171"/>
          </a:xfrm>
          <a:prstGeom prst="rect">
            <a:avLst/>
          </a:prstGeom>
        </p:spPr>
        <p:txBody>
          <a:bodyPr wrap="square">
            <a:spAutoFit/>
          </a:bodyPr>
          <a:lstStyle/>
          <a:p>
            <a:pPr>
              <a:lnSpc>
                <a:spcPct val="130000"/>
              </a:lnSpc>
            </a:pPr>
            <a:r>
              <a:rPr lang="zh-CN" altLang="en-US" sz="1400" dirty="0"/>
              <a:t>在经过注意力网络之后，将最终输出送入一个全连接 层，通过 </a:t>
            </a:r>
            <a:r>
              <a:rPr lang="en-US" altLang="zh-CN" sz="1400" dirty="0" err="1"/>
              <a:t>softmax</a:t>
            </a:r>
            <a:r>
              <a:rPr lang="en-US" altLang="zh-CN" sz="1400" dirty="0"/>
              <a:t> </a:t>
            </a:r>
            <a:r>
              <a:rPr lang="zh-CN" altLang="en-US" sz="1400" dirty="0"/>
              <a:t>分类器获得待分类样本在每个方面情感极性的概率 </a:t>
            </a:r>
            <a:r>
              <a:rPr lang="en-US" altLang="zh-CN" sz="1400" dirty="0"/>
              <a:t>p</a:t>
            </a:r>
            <a:r>
              <a:rPr lang="zh-CN" altLang="en-US" sz="1400" dirty="0"/>
              <a:t>，幵预测该方面的情感极性，计算过程如下：</a:t>
            </a:r>
            <a:endParaRPr lang="en-US" altLang="zh-CN"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3" name="矩形 12">
            <a:extLst>
              <a:ext uri="{FF2B5EF4-FFF2-40B4-BE49-F238E27FC236}">
                <a16:creationId xmlns:a16="http://schemas.microsoft.com/office/drawing/2014/main" id="{9718B476-8C80-4E47-BDBD-270905D50C3F}"/>
              </a:ext>
            </a:extLst>
          </p:cNvPr>
          <p:cNvSpPr/>
          <p:nvPr/>
        </p:nvSpPr>
        <p:spPr>
          <a:xfrm>
            <a:off x="1973187" y="4759650"/>
            <a:ext cx="8245626" cy="417358"/>
          </a:xfrm>
          <a:prstGeom prst="rect">
            <a:avLst/>
          </a:prstGeom>
        </p:spPr>
        <p:txBody>
          <a:bodyPr wrap="square">
            <a:spAutoFit/>
          </a:bodyPr>
          <a:lstStyle/>
          <a:p>
            <a:pPr>
              <a:lnSpc>
                <a:spcPct val="130000"/>
              </a:lnSpc>
            </a:pPr>
            <a:r>
              <a:rPr lang="zh-CN" altLang="en-US" dirty="0"/>
              <a:t>         </a:t>
            </a:r>
            <a:r>
              <a:rPr lang="en-US" altLang="zh-CN" dirty="0"/>
              <a:t>Sentence </a:t>
            </a:r>
            <a:r>
              <a:rPr lang="zh-CN" altLang="en-US" dirty="0"/>
              <a:t>是带有情感倾向的文本语句，</a:t>
            </a:r>
            <a:r>
              <a:rPr lang="en-US" altLang="zh-CN" dirty="0"/>
              <a:t>Aspect</a:t>
            </a:r>
            <a:r>
              <a:rPr lang="zh-CN" altLang="en-US" dirty="0"/>
              <a:t>是方面信息。</a:t>
            </a:r>
            <a:endParaRPr lang="en-US" altLang="zh-CN"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pic>
        <p:nvPicPr>
          <p:cNvPr id="4" name="图片 3">
            <a:extLst>
              <a:ext uri="{FF2B5EF4-FFF2-40B4-BE49-F238E27FC236}">
                <a16:creationId xmlns:a16="http://schemas.microsoft.com/office/drawing/2014/main" id="{674BAD3D-8808-4192-B4DB-D0D4DCF38703}"/>
              </a:ext>
            </a:extLst>
          </p:cNvPr>
          <p:cNvPicPr>
            <a:picLocks noChangeAspect="1"/>
          </p:cNvPicPr>
          <p:nvPr/>
        </p:nvPicPr>
        <p:blipFill>
          <a:blip r:embed="rId3"/>
          <a:stretch>
            <a:fillRect/>
          </a:stretch>
        </p:blipFill>
        <p:spPr>
          <a:xfrm>
            <a:off x="4342442" y="3009192"/>
            <a:ext cx="3507116" cy="417358"/>
          </a:xfrm>
          <a:prstGeom prst="rect">
            <a:avLst/>
          </a:prstGeom>
        </p:spPr>
      </p:pic>
      <p:pic>
        <p:nvPicPr>
          <p:cNvPr id="10" name="图片 9">
            <a:extLst>
              <a:ext uri="{FF2B5EF4-FFF2-40B4-BE49-F238E27FC236}">
                <a16:creationId xmlns:a16="http://schemas.microsoft.com/office/drawing/2014/main" id="{21962BE7-6462-4375-9698-4ABA2C950303}"/>
              </a:ext>
            </a:extLst>
          </p:cNvPr>
          <p:cNvPicPr>
            <a:picLocks noChangeAspect="1"/>
          </p:cNvPicPr>
          <p:nvPr/>
        </p:nvPicPr>
        <p:blipFill>
          <a:blip r:embed="rId4"/>
          <a:stretch>
            <a:fillRect/>
          </a:stretch>
        </p:blipFill>
        <p:spPr>
          <a:xfrm>
            <a:off x="4859384" y="3848277"/>
            <a:ext cx="2473232" cy="417358"/>
          </a:xfrm>
          <a:prstGeom prst="rect">
            <a:avLst/>
          </a:prstGeom>
        </p:spPr>
      </p:pic>
    </p:spTree>
    <p:extLst>
      <p:ext uri="{BB962C8B-B14F-4D97-AF65-F5344CB8AC3E}">
        <p14:creationId xmlns:p14="http://schemas.microsoft.com/office/powerpoint/2010/main" val="3806532221"/>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椭圆 27"/>
          <p:cNvSpPr>
            <a:spLocks noChangeArrowheads="1"/>
          </p:cNvSpPr>
          <p:nvPr/>
        </p:nvSpPr>
        <p:spPr bwMode="auto">
          <a:xfrm>
            <a:off x="1773238" y="-906463"/>
            <a:ext cx="8637587" cy="8637588"/>
          </a:xfrm>
          <a:prstGeom prst="ellipse">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2" name="椭圆 26"/>
          <p:cNvSpPr>
            <a:spLocks noChangeArrowheads="1"/>
          </p:cNvSpPr>
          <p:nvPr/>
        </p:nvSpPr>
        <p:spPr bwMode="auto">
          <a:xfrm>
            <a:off x="2676525" y="0"/>
            <a:ext cx="6837363" cy="6837363"/>
          </a:xfrm>
          <a:prstGeom prst="ellipse">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3" name="椭圆 25"/>
          <p:cNvSpPr>
            <a:spLocks noChangeArrowheads="1"/>
          </p:cNvSpPr>
          <p:nvPr/>
        </p:nvSpPr>
        <p:spPr bwMode="auto">
          <a:xfrm>
            <a:off x="2946400" y="298450"/>
            <a:ext cx="6311900" cy="6310313"/>
          </a:xfrm>
          <a:prstGeom prst="ellipse">
            <a:avLst/>
          </a:prstGeom>
          <a:noFill/>
          <a:ln w="12700">
            <a:solidFill>
              <a:schemeClr val="bg1"/>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4" name="椭圆 1"/>
          <p:cNvSpPr>
            <a:spLocks noChangeArrowheads="1"/>
          </p:cNvSpPr>
          <p:nvPr/>
        </p:nvSpPr>
        <p:spPr bwMode="auto">
          <a:xfrm>
            <a:off x="3221038" y="590550"/>
            <a:ext cx="5726112" cy="5726113"/>
          </a:xfrm>
          <a:prstGeom prst="ellipse">
            <a:avLst/>
          </a:prstGeom>
          <a:solidFill>
            <a:srgbClr val="348899">
              <a:alpha val="39000"/>
            </a:srgbClr>
          </a:solidFill>
          <a:ln>
            <a:noFill/>
          </a:ln>
        </p:spPr>
        <p:txBody>
          <a:bodyPr anchor="ctr"/>
          <a:lstStyle/>
          <a:p>
            <a:pPr algn="ctr"/>
            <a:endParaRPr lang="zh-CN" altLang="zh-CN">
              <a:solidFill>
                <a:schemeClr val="accent2">
                  <a:lumMod val="60000"/>
                  <a:lumOff val="40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5" name="椭圆 10"/>
          <p:cNvSpPr>
            <a:spLocks noChangeArrowheads="1"/>
          </p:cNvSpPr>
          <p:nvPr/>
        </p:nvSpPr>
        <p:spPr bwMode="auto">
          <a:xfrm>
            <a:off x="3360738" y="730250"/>
            <a:ext cx="5446712" cy="5446713"/>
          </a:xfrm>
          <a:prstGeom prst="ellipse">
            <a:avLst/>
          </a:prstGeom>
          <a:noFill/>
          <a:ln w="38100">
            <a:solidFill>
              <a:schemeClr val="bg1">
                <a:alpha val="66000"/>
              </a:schemeClr>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pic>
        <p:nvPicPr>
          <p:cNvPr id="25" name="图片 24"/>
          <p:cNvPicPr>
            <a:picLocks noChangeAspect="1"/>
          </p:cNvPicPr>
          <p:nvPr/>
        </p:nvPicPr>
        <p:blipFill>
          <a:blip r:embed="rId3" cstate="hqprint">
            <a:extLst>
              <a:ext uri="{BEBA8EAE-BF5A-486C-A8C5-ECC9F3942E4B}">
                <a14:imgProps xmlns:a14="http://schemas.microsoft.com/office/drawing/2010/main">
                  <a14:imgLayer r:embed="rId4">
                    <a14:imgEffect>
                      <a14:brightnessContrast bright="100000"/>
                    </a14:imgEffect>
                  </a14:imgLayer>
                </a14:imgProps>
              </a:ext>
            </a:extLst>
          </a:blip>
          <a:stretch>
            <a:fillRect/>
          </a:stretch>
        </p:blipFill>
        <p:spPr>
          <a:xfrm>
            <a:off x="3306970" y="1886458"/>
            <a:ext cx="874068" cy="835608"/>
          </a:xfrm>
          <a:prstGeom prst="rect">
            <a:avLst/>
          </a:prstGeom>
        </p:spPr>
      </p:pic>
      <p:pic>
        <p:nvPicPr>
          <p:cNvPr id="29" name="图片 28"/>
          <p:cNvPicPr>
            <a:picLocks noChangeAspect="1"/>
          </p:cNvPicPr>
          <p:nvPr/>
        </p:nvPicPr>
        <p:blipFill>
          <a:blip r:embed="rId3" cstate="hqprint">
            <a:extLst>
              <a:ext uri="{BEBA8EAE-BF5A-486C-A8C5-ECC9F3942E4B}">
                <a14:imgProps xmlns:a14="http://schemas.microsoft.com/office/drawing/2010/main">
                  <a14:imgLayer r:embed="rId4">
                    <a14:imgEffect>
                      <a14:brightnessContrast bright="100000"/>
                    </a14:imgEffect>
                  </a14:imgLayer>
                </a14:imgProps>
              </a:ext>
            </a:extLst>
          </a:blip>
          <a:stretch>
            <a:fillRect/>
          </a:stretch>
        </p:blipFill>
        <p:spPr>
          <a:xfrm flipH="1">
            <a:off x="8142932" y="1886458"/>
            <a:ext cx="874068" cy="835608"/>
          </a:xfrm>
          <a:prstGeom prst="rect">
            <a:avLst/>
          </a:prstGeom>
        </p:spPr>
      </p:pic>
      <p:grpSp>
        <p:nvGrpSpPr>
          <p:cNvPr id="16" name="组合 15"/>
          <p:cNvGrpSpPr/>
          <p:nvPr/>
        </p:nvGrpSpPr>
        <p:grpSpPr>
          <a:xfrm>
            <a:off x="4009143" y="2620156"/>
            <a:ext cx="4153752" cy="1884812"/>
            <a:chOff x="4009143" y="2967335"/>
            <a:chExt cx="4153752" cy="1884812"/>
          </a:xfrm>
        </p:grpSpPr>
        <p:sp>
          <p:nvSpPr>
            <p:cNvPr id="17" name="矩形 16"/>
            <p:cNvSpPr/>
            <p:nvPr/>
          </p:nvSpPr>
          <p:spPr>
            <a:xfrm>
              <a:off x="4029106" y="2967335"/>
              <a:ext cx="4133789" cy="923330"/>
            </a:xfrm>
            <a:prstGeom prst="rect">
              <a:avLst/>
            </a:prstGeom>
          </p:spPr>
          <p:txBody>
            <a:bodyPr wrap="square">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lang="zh-CN" altLang="en-US" sz="5400" dirty="0">
                  <a:solidFill>
                    <a:srgbClr val="348899"/>
                  </a:solidFill>
                  <a:latin typeface="思源宋体 CN Heavy" panose="02020900000000000000" pitchFamily="18" charset="-122"/>
                  <a:ea typeface="思源宋体 CN Heavy" panose="02020900000000000000" pitchFamily="18" charset="-122"/>
                  <a:sym typeface="思源宋体 CN" panose="02020400000000000000" pitchFamily="18" charset="-122"/>
                </a:rPr>
                <a:t>感谢聆听</a:t>
              </a:r>
              <a:endParaRPr lang="zh-CN" altLang="en-US" sz="4800" dirty="0">
                <a:solidFill>
                  <a:srgbClr val="348899"/>
                </a:solidFill>
                <a:latin typeface="思源宋体 CN Heavy" panose="02020900000000000000" pitchFamily="18" charset="-122"/>
                <a:ea typeface="思源宋体 CN Heavy" panose="02020900000000000000" pitchFamily="18" charset="-122"/>
                <a:sym typeface="思源宋体 CN" panose="02020400000000000000" pitchFamily="18" charset="-122"/>
              </a:endParaRPr>
            </a:p>
          </p:txBody>
        </p:sp>
        <p:sp>
          <p:nvSpPr>
            <p:cNvPr id="18" name="矩形 17"/>
            <p:cNvSpPr/>
            <p:nvPr/>
          </p:nvSpPr>
          <p:spPr>
            <a:xfrm>
              <a:off x="4009143" y="3890665"/>
              <a:ext cx="4133789" cy="961482"/>
            </a:xfrm>
            <a:prstGeom prst="rect">
              <a:avLst/>
            </a:prstGeom>
          </p:spPr>
          <p:txBody>
            <a:bodyPr wrap="square">
              <a:spAutoFit/>
            </a:bodyPr>
            <a:lstStyle/>
            <a:p>
              <a:pPr algn="dist">
                <a:lnSpc>
                  <a:spcPct val="150000"/>
                </a:lnSpc>
              </a:pPr>
              <a:r>
                <a:rPr lang="en-US" altLang="zh-CN" sz="2000" i="0" dirty="0">
                  <a:solidFill>
                    <a:schemeClr val="bg1"/>
                  </a:solidFill>
                  <a:effectLst/>
                  <a:latin typeface="思源宋体 CN Heavy" panose="02020900000000000000" pitchFamily="18" charset="-122"/>
                  <a:ea typeface="思源宋体 CN Heavy" panose="02020900000000000000" pitchFamily="18" charset="-122"/>
                  <a:sym typeface="思源宋体 CN" panose="02020400000000000000" pitchFamily="18" charset="-122"/>
                </a:rPr>
                <a:t>THANKS FOR YOUR LISTENING</a:t>
              </a:r>
              <a:endParaRPr lang="zh-CN" altLang="en-US" sz="2000" dirty="0">
                <a:solidFill>
                  <a:schemeClr val="bg1"/>
                </a:solidFill>
                <a:latin typeface="思源宋体 CN Heavy" panose="02020900000000000000" pitchFamily="18" charset="-122"/>
                <a:ea typeface="思源宋体 CN Heavy" panose="02020900000000000000" pitchFamily="18" charset="-122"/>
                <a:sym typeface="思源宋体 CN" panose="02020400000000000000" pitchFamily="18"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anim calcmode="lin" valueType="num">
                                      <p:cBhvr>
                                        <p:cTn id="8" dur="500" fill="hold"/>
                                        <p:tgtEl>
                                          <p:spTgt spid="16"/>
                                        </p:tgtEl>
                                        <p:attrNameLst>
                                          <p:attrName>ppt_x</p:attrName>
                                        </p:attrNameLst>
                                      </p:cBhvr>
                                      <p:tavLst>
                                        <p:tav tm="0">
                                          <p:val>
                                            <p:strVal val="#ppt_x"/>
                                          </p:val>
                                        </p:tav>
                                        <p:tav tm="100000">
                                          <p:val>
                                            <p:strVal val="#ppt_x"/>
                                          </p:val>
                                        </p:tav>
                                      </p:tavLst>
                                    </p:anim>
                                    <p:anim calcmode="lin" valueType="num">
                                      <p:cBhvr>
                                        <p:cTn id="9" dur="5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rgbClr val="F6FCFB">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思源宋体 CN" panose="02020400000000000000" pitchFamily="18" charset="-122"/>
              <a:ea typeface="思源宋体 CN" panose="02020400000000000000" pitchFamily="18" charset="-122"/>
            </a:endParaRPr>
          </a:p>
        </p:txBody>
      </p:sp>
      <p:grpSp>
        <p:nvGrpSpPr>
          <p:cNvPr id="18" name="组合 17"/>
          <p:cNvGrpSpPr/>
          <p:nvPr/>
        </p:nvGrpSpPr>
        <p:grpSpPr>
          <a:xfrm>
            <a:off x="0" y="-1073888"/>
            <a:ext cx="4380614" cy="8761228"/>
            <a:chOff x="0" y="0"/>
            <a:chExt cx="3429000" cy="6858000"/>
          </a:xfrm>
        </p:grpSpPr>
        <p:sp>
          <p:nvSpPr>
            <p:cNvPr id="5" name="任意多边形: 形状 4"/>
            <p:cNvSpPr>
              <a:spLocks noChangeArrowheads="1"/>
            </p:cNvSpPr>
            <p:nvPr/>
          </p:nvSpPr>
          <p:spPr bwMode="auto">
            <a:xfrm>
              <a:off x="0" y="0"/>
              <a:ext cx="3429000" cy="6858000"/>
            </a:xfrm>
            <a:custGeom>
              <a:avLst/>
              <a:gdLst>
                <a:gd name="connsiteX0" fmla="*/ 0 w 3429000"/>
                <a:gd name="connsiteY0" fmla="*/ 0 h 6858000"/>
                <a:gd name="connsiteX1" fmla="*/ 3429000 w 3429000"/>
                <a:gd name="connsiteY1" fmla="*/ 3429000 h 6858000"/>
                <a:gd name="connsiteX2" fmla="*/ 0 w 3429000"/>
                <a:gd name="connsiteY2" fmla="*/ 6858000 h 6858000"/>
              </a:gdLst>
              <a:ahLst/>
              <a:cxnLst>
                <a:cxn ang="0">
                  <a:pos x="connsiteX0" y="connsiteY0"/>
                </a:cxn>
                <a:cxn ang="0">
                  <a:pos x="connsiteX1" y="connsiteY1"/>
                </a:cxn>
                <a:cxn ang="0">
                  <a:pos x="connsiteX2" y="connsiteY2"/>
                </a:cxn>
              </a:cxnLst>
              <a:rect l="l" t="t" r="r" b="b"/>
              <a:pathLst>
                <a:path w="3429000" h="6858000">
                  <a:moveTo>
                    <a:pt x="0" y="0"/>
                  </a:moveTo>
                  <a:cubicBezTo>
                    <a:pt x="1893784" y="0"/>
                    <a:pt x="3429000" y="1535216"/>
                    <a:pt x="3429000" y="3429000"/>
                  </a:cubicBezTo>
                  <a:cubicBezTo>
                    <a:pt x="3429000" y="5322784"/>
                    <a:pt x="1893784" y="6858000"/>
                    <a:pt x="0" y="6858000"/>
                  </a:cubicBezTo>
                  <a:close/>
                </a:path>
              </a:pathLst>
            </a:custGeom>
            <a:solidFill>
              <a:srgbClr val="348899">
                <a:alpha val="20000"/>
              </a:srgbClr>
            </a:solidFill>
            <a:ln>
              <a:noFill/>
            </a:ln>
          </p:spPr>
          <p:txBody>
            <a:bodyPr anchor="ctr"/>
            <a:lstStyle/>
            <a:p>
              <a:pPr algn="ctr"/>
              <a:endParaRPr lang="zh-CN" altLang="zh-CN">
                <a:solidFill>
                  <a:srgbClr val="C8ECE3"/>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任意多边形: 形状 5"/>
            <p:cNvSpPr>
              <a:spLocks noChangeArrowheads="1"/>
            </p:cNvSpPr>
            <p:nvPr/>
          </p:nvSpPr>
          <p:spPr bwMode="auto">
            <a:xfrm>
              <a:off x="0" y="404037"/>
              <a:ext cx="3024963" cy="6049926"/>
            </a:xfrm>
            <a:custGeom>
              <a:avLst/>
              <a:gdLst>
                <a:gd name="connsiteX0" fmla="*/ 0 w 3429000"/>
                <a:gd name="connsiteY0" fmla="*/ 0 h 6858000"/>
                <a:gd name="connsiteX1" fmla="*/ 3429000 w 3429000"/>
                <a:gd name="connsiteY1" fmla="*/ 3429000 h 6858000"/>
                <a:gd name="connsiteX2" fmla="*/ 0 w 3429000"/>
                <a:gd name="connsiteY2" fmla="*/ 6858000 h 6858000"/>
              </a:gdLst>
              <a:ahLst/>
              <a:cxnLst>
                <a:cxn ang="0">
                  <a:pos x="connsiteX0" y="connsiteY0"/>
                </a:cxn>
                <a:cxn ang="0">
                  <a:pos x="connsiteX1" y="connsiteY1"/>
                </a:cxn>
                <a:cxn ang="0">
                  <a:pos x="connsiteX2" y="connsiteY2"/>
                </a:cxn>
              </a:cxnLst>
              <a:rect l="l" t="t" r="r" b="b"/>
              <a:pathLst>
                <a:path w="3429000" h="6858000">
                  <a:moveTo>
                    <a:pt x="0" y="0"/>
                  </a:moveTo>
                  <a:cubicBezTo>
                    <a:pt x="1893784" y="0"/>
                    <a:pt x="3429000" y="1535216"/>
                    <a:pt x="3429000" y="3429000"/>
                  </a:cubicBezTo>
                  <a:cubicBezTo>
                    <a:pt x="3429000" y="5322784"/>
                    <a:pt x="1893784" y="6858000"/>
                    <a:pt x="0" y="6858000"/>
                  </a:cubicBezTo>
                  <a:close/>
                </a:path>
              </a:pathLst>
            </a:custGeom>
            <a:solidFill>
              <a:srgbClr val="348899">
                <a:alpha val="20000"/>
              </a:srgbClr>
            </a:solidFill>
            <a:ln>
              <a:noFill/>
            </a:ln>
          </p:spPr>
          <p:txBody>
            <a:bodyPr anchor="ctr"/>
            <a:lstStyle/>
            <a:p>
              <a:pPr algn="ctr"/>
              <a:endParaRPr lang="zh-CN" altLang="zh-CN">
                <a:solidFill>
                  <a:srgbClr val="C8ECE3"/>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 name="任意多边形: 形状 6"/>
            <p:cNvSpPr>
              <a:spLocks noChangeArrowheads="1"/>
            </p:cNvSpPr>
            <p:nvPr/>
          </p:nvSpPr>
          <p:spPr bwMode="auto">
            <a:xfrm>
              <a:off x="0" y="887819"/>
              <a:ext cx="2541181" cy="5082362"/>
            </a:xfrm>
            <a:custGeom>
              <a:avLst/>
              <a:gdLst>
                <a:gd name="connsiteX0" fmla="*/ 0 w 3429000"/>
                <a:gd name="connsiteY0" fmla="*/ 0 h 6858000"/>
                <a:gd name="connsiteX1" fmla="*/ 3429000 w 3429000"/>
                <a:gd name="connsiteY1" fmla="*/ 3429000 h 6858000"/>
                <a:gd name="connsiteX2" fmla="*/ 0 w 3429000"/>
                <a:gd name="connsiteY2" fmla="*/ 6858000 h 6858000"/>
              </a:gdLst>
              <a:ahLst/>
              <a:cxnLst>
                <a:cxn ang="0">
                  <a:pos x="connsiteX0" y="connsiteY0"/>
                </a:cxn>
                <a:cxn ang="0">
                  <a:pos x="connsiteX1" y="connsiteY1"/>
                </a:cxn>
                <a:cxn ang="0">
                  <a:pos x="connsiteX2" y="connsiteY2"/>
                </a:cxn>
              </a:cxnLst>
              <a:rect l="l" t="t" r="r" b="b"/>
              <a:pathLst>
                <a:path w="3429000" h="6858000">
                  <a:moveTo>
                    <a:pt x="0" y="0"/>
                  </a:moveTo>
                  <a:cubicBezTo>
                    <a:pt x="1893784" y="0"/>
                    <a:pt x="3429000" y="1535216"/>
                    <a:pt x="3429000" y="3429000"/>
                  </a:cubicBezTo>
                  <a:cubicBezTo>
                    <a:pt x="3429000" y="5322784"/>
                    <a:pt x="1893784" y="6858000"/>
                    <a:pt x="0" y="6858000"/>
                  </a:cubicBezTo>
                  <a:close/>
                </a:path>
              </a:pathLst>
            </a:custGeom>
            <a:solidFill>
              <a:srgbClr val="348899">
                <a:alpha val="20000"/>
              </a:srgbClr>
            </a:solidFill>
            <a:ln>
              <a:noFill/>
            </a:ln>
          </p:spPr>
          <p:txBody>
            <a:bodyPr anchor="ctr"/>
            <a:lstStyle/>
            <a:p>
              <a:pPr algn="ctr"/>
              <a:endParaRPr lang="zh-CN" altLang="zh-CN">
                <a:solidFill>
                  <a:srgbClr val="C8ECE3"/>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grpSp>
      <p:pic>
        <p:nvPicPr>
          <p:cNvPr id="17" name="图片 16"/>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Lst>
          </a:blip>
          <a:stretch>
            <a:fillRect/>
          </a:stretch>
        </p:blipFill>
        <p:spPr>
          <a:xfrm>
            <a:off x="2334428" y="295287"/>
            <a:ext cx="1563491" cy="1494696"/>
          </a:xfrm>
          <a:prstGeom prst="rect">
            <a:avLst/>
          </a:prstGeom>
        </p:spPr>
      </p:pic>
      <p:sp>
        <p:nvSpPr>
          <p:cNvPr id="19" name="矩形 18"/>
          <p:cNvSpPr/>
          <p:nvPr/>
        </p:nvSpPr>
        <p:spPr>
          <a:xfrm>
            <a:off x="864251" y="2845060"/>
            <a:ext cx="1912703" cy="923330"/>
          </a:xfrm>
          <a:prstGeom prst="rect">
            <a:avLst/>
          </a:prstGeom>
        </p:spPr>
        <p:txBody>
          <a:bodyPr vert="horz"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lang="zh-CN" altLang="en-US" sz="5400" dirty="0">
                <a:solidFill>
                  <a:srgbClr val="348899"/>
                </a:solidFill>
                <a:latin typeface="思源宋体 CN Heavy" panose="02020900000000000000" pitchFamily="18" charset="-122"/>
                <a:ea typeface="思源宋体 CN Heavy" panose="02020900000000000000" pitchFamily="18" charset="-122"/>
                <a:sym typeface="思源宋体 CN" panose="02020400000000000000" pitchFamily="18" charset="-122"/>
              </a:rPr>
              <a:t>目  录</a:t>
            </a:r>
            <a:endParaRPr lang="zh-CN" altLang="en-US" sz="4800" dirty="0">
              <a:solidFill>
                <a:srgbClr val="348899"/>
              </a:solidFill>
              <a:latin typeface="思源宋体 CN Heavy" panose="02020900000000000000" pitchFamily="18" charset="-122"/>
              <a:ea typeface="思源宋体 CN Heavy" panose="02020900000000000000" pitchFamily="18" charset="-122"/>
              <a:sym typeface="思源宋体 CN" panose="02020400000000000000" pitchFamily="18" charset="-122"/>
            </a:endParaRPr>
          </a:p>
        </p:txBody>
      </p:sp>
      <p:sp>
        <p:nvSpPr>
          <p:cNvPr id="20" name="矩形 19"/>
          <p:cNvSpPr/>
          <p:nvPr/>
        </p:nvSpPr>
        <p:spPr>
          <a:xfrm rot="5400000">
            <a:off x="-1641406" y="2952782"/>
            <a:ext cx="4147063" cy="707886"/>
          </a:xfrm>
          <a:prstGeom prst="rect">
            <a:avLst/>
          </a:prstGeom>
        </p:spPr>
        <p:txBody>
          <a:bodyPr wrap="square">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lang="en-US" altLang="zh-CN" sz="4000" dirty="0">
                <a:solidFill>
                  <a:srgbClr val="D7F1EB"/>
                </a:solidFill>
                <a:latin typeface="思源宋体 CN Heavy" panose="02020900000000000000" pitchFamily="18" charset="-122"/>
                <a:ea typeface="思源宋体 CN Heavy" panose="02020900000000000000" pitchFamily="18" charset="-122"/>
                <a:sym typeface="思源宋体 CN" panose="02020400000000000000" pitchFamily="18" charset="-122"/>
              </a:rPr>
              <a:t>CONTENTS</a:t>
            </a:r>
            <a:endParaRPr lang="zh-CN" altLang="en-US" sz="3600" dirty="0">
              <a:solidFill>
                <a:srgbClr val="D7F1EB"/>
              </a:solidFill>
              <a:latin typeface="思源宋体 CN Heavy" panose="02020900000000000000" pitchFamily="18" charset="-122"/>
              <a:ea typeface="思源宋体 CN Heavy" panose="02020900000000000000" pitchFamily="18" charset="-122"/>
              <a:sym typeface="思源宋体 CN" panose="02020400000000000000" pitchFamily="18" charset="-122"/>
            </a:endParaRPr>
          </a:p>
        </p:txBody>
      </p:sp>
      <p:sp>
        <p:nvSpPr>
          <p:cNvPr id="22" name="弧形 21"/>
          <p:cNvSpPr/>
          <p:nvPr/>
        </p:nvSpPr>
        <p:spPr>
          <a:xfrm rot="6515357">
            <a:off x="3678732" y="-907955"/>
            <a:ext cx="8514552" cy="8514552"/>
          </a:xfrm>
          <a:prstGeom prst="arc">
            <a:avLst>
              <a:gd name="adj1" fmla="val 14706301"/>
              <a:gd name="adj2" fmla="val 18532973"/>
            </a:avLst>
          </a:prstGeom>
          <a:noFill/>
          <a:ln w="12700">
            <a:solidFill>
              <a:srgbClr val="348899">
                <a:alpha val="21000"/>
              </a:srgbClr>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en-US">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25" name="弧形 24"/>
          <p:cNvSpPr/>
          <p:nvPr/>
        </p:nvSpPr>
        <p:spPr>
          <a:xfrm rot="7009634">
            <a:off x="3283713" y="-950550"/>
            <a:ext cx="8514552" cy="8514552"/>
          </a:xfrm>
          <a:prstGeom prst="arc">
            <a:avLst>
              <a:gd name="adj1" fmla="val 15072077"/>
              <a:gd name="adj2" fmla="val 17090246"/>
            </a:avLst>
          </a:prstGeom>
          <a:noFill/>
          <a:ln w="12700">
            <a:solidFill>
              <a:srgbClr val="348899">
                <a:alpha val="29000"/>
              </a:srgbClr>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en-US">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28" name="弧形 27"/>
          <p:cNvSpPr/>
          <p:nvPr/>
        </p:nvSpPr>
        <p:spPr>
          <a:xfrm rot="7009634">
            <a:off x="2813581" y="-1052151"/>
            <a:ext cx="8514552" cy="8514552"/>
          </a:xfrm>
          <a:prstGeom prst="arc">
            <a:avLst>
              <a:gd name="adj1" fmla="val 11639247"/>
              <a:gd name="adj2" fmla="val 18478045"/>
            </a:avLst>
          </a:prstGeom>
          <a:noFill/>
          <a:ln w="12700">
            <a:solidFill>
              <a:srgbClr val="348899">
                <a:alpha val="26000"/>
              </a:srgbClr>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en-US">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grpSp>
        <p:nvGrpSpPr>
          <p:cNvPr id="41" name="组合 40"/>
          <p:cNvGrpSpPr/>
          <p:nvPr/>
        </p:nvGrpSpPr>
        <p:grpSpPr>
          <a:xfrm>
            <a:off x="5615529" y="1067349"/>
            <a:ext cx="3941772" cy="755827"/>
            <a:chOff x="5738817" y="1067349"/>
            <a:chExt cx="3941772" cy="755827"/>
          </a:xfrm>
        </p:grpSpPr>
        <p:sp>
          <p:nvSpPr>
            <p:cNvPr id="29" name="矩形 28"/>
            <p:cNvSpPr/>
            <p:nvPr/>
          </p:nvSpPr>
          <p:spPr>
            <a:xfrm>
              <a:off x="6561584" y="1183652"/>
              <a:ext cx="3119005" cy="523220"/>
            </a:xfrm>
            <a:prstGeom prst="rect">
              <a:avLst/>
            </a:prstGeom>
          </p:spPr>
          <p:txBody>
            <a:bodyPr wrap="square">
              <a:spAutoFit/>
            </a:bodyPr>
            <a:lstStyle/>
            <a:p>
              <a:pPr algn="dist"/>
              <a:r>
                <a:rPr lang="zh-CN" altLang="en-US" sz="2800" dirty="0">
                  <a:solidFill>
                    <a:srgbClr val="348899"/>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模型介绍</a:t>
              </a:r>
            </a:p>
          </p:txBody>
        </p:sp>
        <p:sp>
          <p:nvSpPr>
            <p:cNvPr id="31" name="椭圆 30"/>
            <p:cNvSpPr/>
            <p:nvPr/>
          </p:nvSpPr>
          <p:spPr>
            <a:xfrm>
              <a:off x="5738817" y="1067349"/>
              <a:ext cx="755827" cy="755827"/>
            </a:xfrm>
            <a:prstGeom prst="ellipse">
              <a:avLst/>
            </a:prstGeom>
            <a:noFill/>
            <a:ln w="50800">
              <a:solidFill>
                <a:srgbClr val="348899">
                  <a:alpha val="4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rgbClr val="348899">
                      <a:alpha val="65000"/>
                    </a:srgbClr>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1</a:t>
              </a:r>
              <a:endParaRPr lang="zh-CN" altLang="en-US" sz="2800" dirty="0">
                <a:solidFill>
                  <a:srgbClr val="348899">
                    <a:alpha val="65000"/>
                  </a:srgbClr>
                </a:solidFill>
                <a:latin typeface="思源宋体 CN SemiBold" panose="02020600000000000000" pitchFamily="18" charset="-122"/>
                <a:ea typeface="思源宋体 CN SemiBold" panose="02020600000000000000" pitchFamily="18" charset="-122"/>
                <a:sym typeface="思源宋体 CN" panose="02020400000000000000" pitchFamily="18" charset="-122"/>
              </a:endParaRPr>
            </a:p>
          </p:txBody>
        </p:sp>
      </p:grpSp>
      <p:grpSp>
        <p:nvGrpSpPr>
          <p:cNvPr id="42" name="组合 41"/>
          <p:cNvGrpSpPr/>
          <p:nvPr/>
        </p:nvGrpSpPr>
        <p:grpSpPr>
          <a:xfrm>
            <a:off x="5615529" y="2368081"/>
            <a:ext cx="3941772" cy="755827"/>
            <a:chOff x="5738817" y="2583450"/>
            <a:chExt cx="3941772" cy="755827"/>
          </a:xfrm>
        </p:grpSpPr>
        <p:sp>
          <p:nvSpPr>
            <p:cNvPr id="32" name="矩形 31"/>
            <p:cNvSpPr/>
            <p:nvPr/>
          </p:nvSpPr>
          <p:spPr>
            <a:xfrm>
              <a:off x="6561584" y="2699753"/>
              <a:ext cx="3119005" cy="523220"/>
            </a:xfrm>
            <a:prstGeom prst="rect">
              <a:avLst/>
            </a:prstGeom>
          </p:spPr>
          <p:txBody>
            <a:bodyPr wrap="square">
              <a:spAutoFit/>
            </a:bodyPr>
            <a:lstStyle/>
            <a:p>
              <a:pPr algn="dist"/>
              <a:r>
                <a:rPr lang="zh-CN" altLang="en-US" sz="2800" dirty="0">
                  <a:solidFill>
                    <a:srgbClr val="348899"/>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网络输入层</a:t>
              </a:r>
            </a:p>
          </p:txBody>
        </p:sp>
        <p:sp>
          <p:nvSpPr>
            <p:cNvPr id="34" name="椭圆 33"/>
            <p:cNvSpPr/>
            <p:nvPr/>
          </p:nvSpPr>
          <p:spPr>
            <a:xfrm>
              <a:off x="5738817" y="2583450"/>
              <a:ext cx="755827" cy="755827"/>
            </a:xfrm>
            <a:prstGeom prst="ellipse">
              <a:avLst/>
            </a:prstGeom>
            <a:noFill/>
            <a:ln w="50800">
              <a:solidFill>
                <a:srgbClr val="348899">
                  <a:alpha val="4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rgbClr val="348899">
                      <a:alpha val="66000"/>
                    </a:srgbClr>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2</a:t>
              </a:r>
              <a:endParaRPr lang="zh-CN" altLang="en-US" sz="2800" dirty="0">
                <a:solidFill>
                  <a:srgbClr val="348899">
                    <a:alpha val="66000"/>
                  </a:srgbClr>
                </a:solidFill>
                <a:latin typeface="思源宋体 CN SemiBold" panose="02020600000000000000" pitchFamily="18" charset="-122"/>
                <a:ea typeface="思源宋体 CN SemiBold" panose="02020600000000000000" pitchFamily="18" charset="-122"/>
                <a:sym typeface="思源宋体 CN" panose="02020400000000000000" pitchFamily="18" charset="-122"/>
              </a:endParaRPr>
            </a:p>
          </p:txBody>
        </p:sp>
      </p:grpSp>
      <p:grpSp>
        <p:nvGrpSpPr>
          <p:cNvPr id="43" name="组合 42"/>
          <p:cNvGrpSpPr/>
          <p:nvPr/>
        </p:nvGrpSpPr>
        <p:grpSpPr>
          <a:xfrm>
            <a:off x="5615529" y="3668813"/>
            <a:ext cx="3941772" cy="755827"/>
            <a:chOff x="5738817" y="3902197"/>
            <a:chExt cx="3941772" cy="755827"/>
          </a:xfrm>
        </p:grpSpPr>
        <p:sp>
          <p:nvSpPr>
            <p:cNvPr id="35" name="矩形 34"/>
            <p:cNvSpPr/>
            <p:nvPr/>
          </p:nvSpPr>
          <p:spPr>
            <a:xfrm>
              <a:off x="6561584" y="4018500"/>
              <a:ext cx="3119005" cy="523220"/>
            </a:xfrm>
            <a:prstGeom prst="rect">
              <a:avLst/>
            </a:prstGeom>
          </p:spPr>
          <p:txBody>
            <a:bodyPr wrap="square">
              <a:spAutoFit/>
            </a:bodyPr>
            <a:lstStyle/>
            <a:p>
              <a:pPr algn="dist"/>
              <a:r>
                <a:rPr lang="zh-CN" altLang="en-US" sz="2800" dirty="0">
                  <a:solidFill>
                    <a:srgbClr val="348899"/>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多层注意力层</a:t>
              </a:r>
            </a:p>
          </p:txBody>
        </p:sp>
        <p:sp>
          <p:nvSpPr>
            <p:cNvPr id="37" name="椭圆 36"/>
            <p:cNvSpPr/>
            <p:nvPr/>
          </p:nvSpPr>
          <p:spPr>
            <a:xfrm>
              <a:off x="5738817" y="3902197"/>
              <a:ext cx="755827" cy="755827"/>
            </a:xfrm>
            <a:prstGeom prst="ellipse">
              <a:avLst/>
            </a:prstGeom>
            <a:noFill/>
            <a:ln w="50800">
              <a:solidFill>
                <a:srgbClr val="348899">
                  <a:alpha val="4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rgbClr val="348899">
                      <a:alpha val="65000"/>
                    </a:srgbClr>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3</a:t>
              </a:r>
              <a:endParaRPr lang="zh-CN" altLang="en-US" sz="2800" dirty="0">
                <a:solidFill>
                  <a:srgbClr val="348899">
                    <a:alpha val="65000"/>
                  </a:srgbClr>
                </a:solidFill>
                <a:latin typeface="思源宋体 CN SemiBold" panose="02020600000000000000" pitchFamily="18" charset="-122"/>
                <a:ea typeface="思源宋体 CN SemiBold" panose="02020600000000000000" pitchFamily="18" charset="-122"/>
                <a:sym typeface="思源宋体 CN" panose="02020400000000000000" pitchFamily="18" charset="-122"/>
              </a:endParaRPr>
            </a:p>
          </p:txBody>
        </p:sp>
      </p:grpSp>
      <p:grpSp>
        <p:nvGrpSpPr>
          <p:cNvPr id="44" name="组合 43"/>
          <p:cNvGrpSpPr/>
          <p:nvPr/>
        </p:nvGrpSpPr>
        <p:grpSpPr>
          <a:xfrm>
            <a:off x="5615529" y="4969545"/>
            <a:ext cx="3941772" cy="755827"/>
            <a:chOff x="5738817" y="4969545"/>
            <a:chExt cx="3941772" cy="755827"/>
          </a:xfrm>
        </p:grpSpPr>
        <p:sp>
          <p:nvSpPr>
            <p:cNvPr id="38" name="矩形 37"/>
            <p:cNvSpPr/>
            <p:nvPr/>
          </p:nvSpPr>
          <p:spPr>
            <a:xfrm>
              <a:off x="6561584" y="5085848"/>
              <a:ext cx="3119005" cy="523220"/>
            </a:xfrm>
            <a:prstGeom prst="rect">
              <a:avLst/>
            </a:prstGeom>
          </p:spPr>
          <p:txBody>
            <a:bodyPr wrap="square">
              <a:spAutoFit/>
            </a:bodyPr>
            <a:lstStyle/>
            <a:p>
              <a:pPr algn="dist"/>
              <a:r>
                <a:rPr lang="zh-CN" altLang="en-US" sz="2800" dirty="0">
                  <a:solidFill>
                    <a:srgbClr val="348899"/>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输出层</a:t>
              </a:r>
            </a:p>
          </p:txBody>
        </p:sp>
        <p:sp>
          <p:nvSpPr>
            <p:cNvPr id="40" name="椭圆 39"/>
            <p:cNvSpPr/>
            <p:nvPr/>
          </p:nvSpPr>
          <p:spPr>
            <a:xfrm>
              <a:off x="5738817" y="4969545"/>
              <a:ext cx="755827" cy="755827"/>
            </a:xfrm>
            <a:prstGeom prst="ellipse">
              <a:avLst/>
            </a:prstGeom>
            <a:noFill/>
            <a:ln w="50800">
              <a:solidFill>
                <a:srgbClr val="348899">
                  <a:alpha val="4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rgbClr val="348899">
                      <a:alpha val="64000"/>
                    </a:srgbClr>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4</a:t>
              </a:r>
              <a:endParaRPr lang="zh-CN" altLang="en-US" sz="2800" dirty="0">
                <a:solidFill>
                  <a:srgbClr val="348899">
                    <a:alpha val="64000"/>
                  </a:srgbClr>
                </a:solidFill>
                <a:latin typeface="思源宋体 CN SemiBold" panose="02020600000000000000" pitchFamily="18" charset="-122"/>
                <a:ea typeface="思源宋体 CN SemiBold" panose="02020600000000000000" pitchFamily="18" charset="-122"/>
                <a:sym typeface="思源宋体 CN" panose="02020400000000000000" pitchFamily="18" charset="-122"/>
              </a:endParaRPr>
            </a:p>
          </p:txBody>
        </p:sp>
      </p:grpSp>
      <p:pic>
        <p:nvPicPr>
          <p:cNvPr id="45" name="图片 44"/>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Lst>
          </a:blip>
          <a:stretch>
            <a:fillRect/>
          </a:stretch>
        </p:blipFill>
        <p:spPr>
          <a:xfrm flipH="1">
            <a:off x="9985738" y="5121711"/>
            <a:ext cx="1045320" cy="9993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76000"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1+#ppt_w/2"/>
                                          </p:val>
                                        </p:tav>
                                        <p:tav tm="100000">
                                          <p:val>
                                            <p:strVal val="#ppt_x"/>
                                          </p:val>
                                        </p:tav>
                                      </p:tavLst>
                                    </p:anim>
                                    <p:anim calcmode="lin" valueType="num">
                                      <p:cBhvr additive="base">
                                        <p:cTn id="8" dur="500" fill="hold"/>
                                        <p:tgtEl>
                                          <p:spTgt spid="4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decel="76000" fill="hold" nodeType="afterEffect">
                                  <p:stCondLst>
                                    <p:cond delay="0"/>
                                  </p:stCondLst>
                                  <p:childTnLst>
                                    <p:set>
                                      <p:cBhvr>
                                        <p:cTn id="11" dur="1" fill="hold">
                                          <p:stCondLst>
                                            <p:cond delay="0"/>
                                          </p:stCondLst>
                                        </p:cTn>
                                        <p:tgtEl>
                                          <p:spTgt spid="42"/>
                                        </p:tgtEl>
                                        <p:attrNameLst>
                                          <p:attrName>style.visibility</p:attrName>
                                        </p:attrNameLst>
                                      </p:cBhvr>
                                      <p:to>
                                        <p:strVal val="visible"/>
                                      </p:to>
                                    </p:set>
                                    <p:anim calcmode="lin" valueType="num">
                                      <p:cBhvr additive="base">
                                        <p:cTn id="12" dur="500" fill="hold"/>
                                        <p:tgtEl>
                                          <p:spTgt spid="42"/>
                                        </p:tgtEl>
                                        <p:attrNameLst>
                                          <p:attrName>ppt_x</p:attrName>
                                        </p:attrNameLst>
                                      </p:cBhvr>
                                      <p:tavLst>
                                        <p:tav tm="0">
                                          <p:val>
                                            <p:strVal val="1+#ppt_w/2"/>
                                          </p:val>
                                        </p:tav>
                                        <p:tav tm="100000">
                                          <p:val>
                                            <p:strVal val="#ppt_x"/>
                                          </p:val>
                                        </p:tav>
                                      </p:tavLst>
                                    </p:anim>
                                    <p:anim calcmode="lin" valueType="num">
                                      <p:cBhvr additive="base">
                                        <p:cTn id="13" dur="500" fill="hold"/>
                                        <p:tgtEl>
                                          <p:spTgt spid="4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decel="76000" fill="hold" nodeType="afterEffect">
                                  <p:stCondLst>
                                    <p:cond delay="0"/>
                                  </p:stCondLst>
                                  <p:childTnLst>
                                    <p:set>
                                      <p:cBhvr>
                                        <p:cTn id="16" dur="1" fill="hold">
                                          <p:stCondLst>
                                            <p:cond delay="0"/>
                                          </p:stCondLst>
                                        </p:cTn>
                                        <p:tgtEl>
                                          <p:spTgt spid="43"/>
                                        </p:tgtEl>
                                        <p:attrNameLst>
                                          <p:attrName>style.visibility</p:attrName>
                                        </p:attrNameLst>
                                      </p:cBhvr>
                                      <p:to>
                                        <p:strVal val="visible"/>
                                      </p:to>
                                    </p:set>
                                    <p:anim calcmode="lin" valueType="num">
                                      <p:cBhvr additive="base">
                                        <p:cTn id="17" dur="500" fill="hold"/>
                                        <p:tgtEl>
                                          <p:spTgt spid="43"/>
                                        </p:tgtEl>
                                        <p:attrNameLst>
                                          <p:attrName>ppt_x</p:attrName>
                                        </p:attrNameLst>
                                      </p:cBhvr>
                                      <p:tavLst>
                                        <p:tav tm="0">
                                          <p:val>
                                            <p:strVal val="1+#ppt_w/2"/>
                                          </p:val>
                                        </p:tav>
                                        <p:tav tm="100000">
                                          <p:val>
                                            <p:strVal val="#ppt_x"/>
                                          </p:val>
                                        </p:tav>
                                      </p:tavLst>
                                    </p:anim>
                                    <p:anim calcmode="lin" valueType="num">
                                      <p:cBhvr additive="base">
                                        <p:cTn id="18" dur="500" fill="hold"/>
                                        <p:tgtEl>
                                          <p:spTgt spid="43"/>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decel="76000" fill="hold" nodeType="afterEffect">
                                  <p:stCondLst>
                                    <p:cond delay="0"/>
                                  </p:stCondLst>
                                  <p:childTnLst>
                                    <p:set>
                                      <p:cBhvr>
                                        <p:cTn id="21" dur="1" fill="hold">
                                          <p:stCondLst>
                                            <p:cond delay="0"/>
                                          </p:stCondLst>
                                        </p:cTn>
                                        <p:tgtEl>
                                          <p:spTgt spid="44"/>
                                        </p:tgtEl>
                                        <p:attrNameLst>
                                          <p:attrName>style.visibility</p:attrName>
                                        </p:attrNameLst>
                                      </p:cBhvr>
                                      <p:to>
                                        <p:strVal val="visible"/>
                                      </p:to>
                                    </p:set>
                                    <p:anim calcmode="lin" valueType="num">
                                      <p:cBhvr additive="base">
                                        <p:cTn id="22" dur="500" fill="hold"/>
                                        <p:tgtEl>
                                          <p:spTgt spid="44"/>
                                        </p:tgtEl>
                                        <p:attrNameLst>
                                          <p:attrName>ppt_x</p:attrName>
                                        </p:attrNameLst>
                                      </p:cBhvr>
                                      <p:tavLst>
                                        <p:tav tm="0">
                                          <p:val>
                                            <p:strVal val="1+#ppt_w/2"/>
                                          </p:val>
                                        </p:tav>
                                        <p:tav tm="100000">
                                          <p:val>
                                            <p:strVal val="#ppt_x"/>
                                          </p:val>
                                        </p:tav>
                                      </p:tavLst>
                                    </p:anim>
                                    <p:anim calcmode="lin" valueType="num">
                                      <p:cBhvr additive="base">
                                        <p:cTn id="23" dur="500" fill="hold"/>
                                        <p:tgtEl>
                                          <p:spTgt spid="4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7F1EB">
            <a:alpha val="15000"/>
          </a:srgbClr>
        </a:solidFill>
        <a:effectLst/>
      </p:bgPr>
    </p:bg>
    <p:spTree>
      <p:nvGrpSpPr>
        <p:cNvPr id="1" name=""/>
        <p:cNvGrpSpPr/>
        <p:nvPr/>
      </p:nvGrpSpPr>
      <p:grpSpPr>
        <a:xfrm>
          <a:off x="0" y="0"/>
          <a:ext cx="0" cy="0"/>
          <a:chOff x="0" y="0"/>
          <a:chExt cx="0" cy="0"/>
        </a:xfrm>
      </p:grpSpPr>
      <p:sp>
        <p:nvSpPr>
          <p:cNvPr id="26" name="任意多边形: 形状 25"/>
          <p:cNvSpPr/>
          <p:nvPr/>
        </p:nvSpPr>
        <p:spPr>
          <a:xfrm>
            <a:off x="0" y="0"/>
            <a:ext cx="12192000" cy="6858000"/>
          </a:xfrm>
          <a:custGeom>
            <a:avLst/>
            <a:gdLst>
              <a:gd name="connsiteX0" fmla="*/ 3095625 w 12192000"/>
              <a:gd name="connsiteY0" fmla="*/ 1946275 h 6858000"/>
              <a:gd name="connsiteX1" fmla="*/ 1612900 w 12192000"/>
              <a:gd name="connsiteY1" fmla="*/ 3429000 h 6858000"/>
              <a:gd name="connsiteX2" fmla="*/ 3095625 w 12192000"/>
              <a:gd name="connsiteY2" fmla="*/ 4911725 h 6858000"/>
              <a:gd name="connsiteX3" fmla="*/ 4578351 w 12192000"/>
              <a:gd name="connsiteY3" fmla="*/ 3429000 h 6858000"/>
              <a:gd name="connsiteX4" fmla="*/ 3095625 w 12192000"/>
              <a:gd name="connsiteY4" fmla="*/ 1946275 h 6858000"/>
              <a:gd name="connsiteX5" fmla="*/ 3077037 w 12192000"/>
              <a:gd name="connsiteY5" fmla="*/ 1795432 h 6858000"/>
              <a:gd name="connsiteX6" fmla="*/ 4710605 w 12192000"/>
              <a:gd name="connsiteY6" fmla="*/ 3429000 h 6858000"/>
              <a:gd name="connsiteX7" fmla="*/ 3077037 w 12192000"/>
              <a:gd name="connsiteY7" fmla="*/ 5062568 h 6858000"/>
              <a:gd name="connsiteX8" fmla="*/ 1443469 w 12192000"/>
              <a:gd name="connsiteY8" fmla="*/ 3429000 h 6858000"/>
              <a:gd name="connsiteX9" fmla="*/ 3077037 w 12192000"/>
              <a:gd name="connsiteY9" fmla="*/ 1795432 h 6858000"/>
              <a:gd name="connsiteX10" fmla="*/ 3077037 w 12192000"/>
              <a:gd name="connsiteY10" fmla="*/ 1708150 h 6858000"/>
              <a:gd name="connsiteX11" fmla="*/ 1356187 w 12192000"/>
              <a:gd name="connsiteY11" fmla="*/ 3429000 h 6858000"/>
              <a:gd name="connsiteX12" fmla="*/ 3077037 w 12192000"/>
              <a:gd name="connsiteY12" fmla="*/ 5149850 h 6858000"/>
              <a:gd name="connsiteX13" fmla="*/ 4797887 w 12192000"/>
              <a:gd name="connsiteY13" fmla="*/ 3429000 h 6858000"/>
              <a:gd name="connsiteX14" fmla="*/ 3077037 w 12192000"/>
              <a:gd name="connsiteY14" fmla="*/ 1708150 h 6858000"/>
              <a:gd name="connsiteX15" fmla="*/ 1510321 w 12192000"/>
              <a:gd name="connsiteY15" fmla="*/ 554804 h 6858000"/>
              <a:gd name="connsiteX16" fmla="*/ 10681679 w 12192000"/>
              <a:gd name="connsiteY16" fmla="*/ 554804 h 6858000"/>
              <a:gd name="connsiteX17" fmla="*/ 11640620 w 12192000"/>
              <a:gd name="connsiteY17" fmla="*/ 1513745 h 6858000"/>
              <a:gd name="connsiteX18" fmla="*/ 11640620 w 12192000"/>
              <a:gd name="connsiteY18" fmla="*/ 5349393 h 6858000"/>
              <a:gd name="connsiteX19" fmla="*/ 10681679 w 12192000"/>
              <a:gd name="connsiteY19" fmla="*/ 6308334 h 6858000"/>
              <a:gd name="connsiteX20" fmla="*/ 1510321 w 12192000"/>
              <a:gd name="connsiteY20" fmla="*/ 6308334 h 6858000"/>
              <a:gd name="connsiteX21" fmla="*/ 551380 w 12192000"/>
              <a:gd name="connsiteY21" fmla="*/ 5349393 h 6858000"/>
              <a:gd name="connsiteX22" fmla="*/ 551380 w 12192000"/>
              <a:gd name="connsiteY22" fmla="*/ 1513745 h 6858000"/>
              <a:gd name="connsiteX23" fmla="*/ 1510321 w 12192000"/>
              <a:gd name="connsiteY23" fmla="*/ 554804 h 6858000"/>
              <a:gd name="connsiteX24" fmla="*/ 1368624 w 12192000"/>
              <a:gd name="connsiteY24" fmla="*/ 335194 h 6858000"/>
              <a:gd name="connsiteX25" fmla="*/ 337335 w 12192000"/>
              <a:gd name="connsiteY25" fmla="*/ 1366483 h 6858000"/>
              <a:gd name="connsiteX26" fmla="*/ 337335 w 12192000"/>
              <a:gd name="connsiteY26" fmla="*/ 5491517 h 6858000"/>
              <a:gd name="connsiteX27" fmla="*/ 1368624 w 12192000"/>
              <a:gd name="connsiteY27" fmla="*/ 6522806 h 6858000"/>
              <a:gd name="connsiteX28" fmla="*/ 10823376 w 12192000"/>
              <a:gd name="connsiteY28" fmla="*/ 6522806 h 6858000"/>
              <a:gd name="connsiteX29" fmla="*/ 11854665 w 12192000"/>
              <a:gd name="connsiteY29" fmla="*/ 5491517 h 6858000"/>
              <a:gd name="connsiteX30" fmla="*/ 11854665 w 12192000"/>
              <a:gd name="connsiteY30" fmla="*/ 1366483 h 6858000"/>
              <a:gd name="connsiteX31" fmla="*/ 10823376 w 12192000"/>
              <a:gd name="connsiteY31" fmla="*/ 335194 h 6858000"/>
              <a:gd name="connsiteX32" fmla="*/ 0 w 12192000"/>
              <a:gd name="connsiteY32" fmla="*/ 0 h 6858000"/>
              <a:gd name="connsiteX33" fmla="*/ 12192000 w 12192000"/>
              <a:gd name="connsiteY33" fmla="*/ 0 h 6858000"/>
              <a:gd name="connsiteX34" fmla="*/ 12192000 w 12192000"/>
              <a:gd name="connsiteY34" fmla="*/ 6858000 h 6858000"/>
              <a:gd name="connsiteX35" fmla="*/ 0 w 12192000"/>
              <a:gd name="connsiteY3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192000" h="6858000">
                <a:moveTo>
                  <a:pt x="3095625" y="1946275"/>
                </a:moveTo>
                <a:cubicBezTo>
                  <a:pt x="2276739" y="1946275"/>
                  <a:pt x="1612900" y="2610114"/>
                  <a:pt x="1612900" y="3429000"/>
                </a:cubicBezTo>
                <a:cubicBezTo>
                  <a:pt x="1612900" y="4247886"/>
                  <a:pt x="2276739" y="4911725"/>
                  <a:pt x="3095625" y="4911725"/>
                </a:cubicBezTo>
                <a:cubicBezTo>
                  <a:pt x="3914511" y="4911725"/>
                  <a:pt x="4578351" y="4247886"/>
                  <a:pt x="4578351" y="3429000"/>
                </a:cubicBezTo>
                <a:cubicBezTo>
                  <a:pt x="4578351" y="2610114"/>
                  <a:pt x="3914511" y="1946275"/>
                  <a:pt x="3095625" y="1946275"/>
                </a:cubicBezTo>
                <a:close/>
                <a:moveTo>
                  <a:pt x="3077037" y="1795432"/>
                </a:moveTo>
                <a:cubicBezTo>
                  <a:pt x="3979232" y="1795432"/>
                  <a:pt x="4710605" y="2526805"/>
                  <a:pt x="4710605" y="3429000"/>
                </a:cubicBezTo>
                <a:cubicBezTo>
                  <a:pt x="4710605" y="4331195"/>
                  <a:pt x="3979232" y="5062568"/>
                  <a:pt x="3077037" y="5062568"/>
                </a:cubicBezTo>
                <a:cubicBezTo>
                  <a:pt x="2174842" y="5062568"/>
                  <a:pt x="1443469" y="4331195"/>
                  <a:pt x="1443469" y="3429000"/>
                </a:cubicBezTo>
                <a:cubicBezTo>
                  <a:pt x="1443469" y="2526805"/>
                  <a:pt x="2174842" y="1795432"/>
                  <a:pt x="3077037" y="1795432"/>
                </a:cubicBezTo>
                <a:close/>
                <a:moveTo>
                  <a:pt x="3077037" y="1708150"/>
                </a:moveTo>
                <a:cubicBezTo>
                  <a:pt x="2126638" y="1708150"/>
                  <a:pt x="1356187" y="2478601"/>
                  <a:pt x="1356187" y="3429000"/>
                </a:cubicBezTo>
                <a:cubicBezTo>
                  <a:pt x="1356187" y="4379399"/>
                  <a:pt x="2126638" y="5149850"/>
                  <a:pt x="3077037" y="5149850"/>
                </a:cubicBezTo>
                <a:cubicBezTo>
                  <a:pt x="4027436" y="5149850"/>
                  <a:pt x="4797887" y="4379399"/>
                  <a:pt x="4797887" y="3429000"/>
                </a:cubicBezTo>
                <a:cubicBezTo>
                  <a:pt x="4797887" y="2478601"/>
                  <a:pt x="4027436" y="1708150"/>
                  <a:pt x="3077037" y="1708150"/>
                </a:cubicBezTo>
                <a:close/>
                <a:moveTo>
                  <a:pt x="1510321" y="554804"/>
                </a:moveTo>
                <a:lnTo>
                  <a:pt x="10681679" y="554804"/>
                </a:lnTo>
                <a:cubicBezTo>
                  <a:pt x="11211287" y="554804"/>
                  <a:pt x="11640620" y="984137"/>
                  <a:pt x="11640620" y="1513745"/>
                </a:cubicBezTo>
                <a:lnTo>
                  <a:pt x="11640620" y="5349393"/>
                </a:lnTo>
                <a:cubicBezTo>
                  <a:pt x="11640620" y="5879001"/>
                  <a:pt x="11211287" y="6308334"/>
                  <a:pt x="10681679" y="6308334"/>
                </a:cubicBezTo>
                <a:lnTo>
                  <a:pt x="1510321" y="6308334"/>
                </a:lnTo>
                <a:cubicBezTo>
                  <a:pt x="980713" y="6308334"/>
                  <a:pt x="551380" y="5879001"/>
                  <a:pt x="551380" y="5349393"/>
                </a:cubicBezTo>
                <a:lnTo>
                  <a:pt x="551380" y="1513745"/>
                </a:lnTo>
                <a:cubicBezTo>
                  <a:pt x="551380" y="984137"/>
                  <a:pt x="980713" y="554804"/>
                  <a:pt x="1510321" y="554804"/>
                </a:cubicBezTo>
                <a:close/>
                <a:moveTo>
                  <a:pt x="1368624" y="335194"/>
                </a:moveTo>
                <a:cubicBezTo>
                  <a:pt x="799059" y="335194"/>
                  <a:pt x="337335" y="796918"/>
                  <a:pt x="337335" y="1366483"/>
                </a:cubicBezTo>
                <a:lnTo>
                  <a:pt x="337335" y="5491517"/>
                </a:lnTo>
                <a:cubicBezTo>
                  <a:pt x="337335" y="6061082"/>
                  <a:pt x="799059" y="6522806"/>
                  <a:pt x="1368624" y="6522806"/>
                </a:cubicBezTo>
                <a:lnTo>
                  <a:pt x="10823376" y="6522806"/>
                </a:lnTo>
                <a:cubicBezTo>
                  <a:pt x="11392941" y="6522806"/>
                  <a:pt x="11854665" y="6061082"/>
                  <a:pt x="11854665" y="5491517"/>
                </a:cubicBezTo>
                <a:lnTo>
                  <a:pt x="11854665" y="1366483"/>
                </a:lnTo>
                <a:cubicBezTo>
                  <a:pt x="11854665" y="796918"/>
                  <a:pt x="11392941" y="335194"/>
                  <a:pt x="10823376" y="335194"/>
                </a:cubicBezTo>
                <a:close/>
                <a:moveTo>
                  <a:pt x="0" y="0"/>
                </a:moveTo>
                <a:lnTo>
                  <a:pt x="12192000" y="0"/>
                </a:lnTo>
                <a:lnTo>
                  <a:pt x="12192000" y="6858000"/>
                </a:lnTo>
                <a:lnTo>
                  <a:pt x="0" y="6858000"/>
                </a:lnTo>
                <a:close/>
              </a:path>
            </a:pathLst>
          </a:custGeom>
          <a:solidFill>
            <a:srgbClr val="F6FCF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5" name="矩形 4"/>
          <p:cNvSpPr/>
          <p:nvPr/>
        </p:nvSpPr>
        <p:spPr>
          <a:xfrm>
            <a:off x="2267875" y="2491770"/>
            <a:ext cx="1719923" cy="1569660"/>
          </a:xfrm>
          <a:prstGeom prst="rect">
            <a:avLst/>
          </a:prstGeom>
        </p:spPr>
        <p:txBody>
          <a:bodyPr wrap="square">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lang="en-US" altLang="zh-CN" sz="9600" dirty="0">
                <a:solidFill>
                  <a:srgbClr val="348899">
                    <a:alpha val="53000"/>
                  </a:srgbClr>
                </a:solidFill>
                <a:latin typeface="思源宋体 CN" panose="02020400000000000000" pitchFamily="18" charset="-122"/>
                <a:ea typeface="思源宋体 CN" panose="02020400000000000000" pitchFamily="18" charset="-122"/>
                <a:sym typeface="思源宋体 CN" panose="02020400000000000000" pitchFamily="18" charset="-122"/>
              </a:rPr>
              <a:t>01</a:t>
            </a:r>
            <a:endParaRPr lang="zh-CN" altLang="en-US" sz="9600" dirty="0">
              <a:solidFill>
                <a:srgbClr val="348899">
                  <a:alpha val="53000"/>
                </a:srgb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矩形 7"/>
          <p:cNvSpPr/>
          <p:nvPr/>
        </p:nvSpPr>
        <p:spPr>
          <a:xfrm>
            <a:off x="2115474" y="3861375"/>
            <a:ext cx="2024724" cy="400110"/>
          </a:xfrm>
          <a:prstGeom prst="rect">
            <a:avLst/>
          </a:prstGeom>
        </p:spPr>
        <p:txBody>
          <a:bodyPr wrap="square">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lang="en-US" altLang="zh-CN" sz="2000" dirty="0">
                <a:solidFill>
                  <a:srgbClr val="348899">
                    <a:alpha val="46000"/>
                  </a:srgbClr>
                </a:solidFill>
                <a:latin typeface="思源宋体 CN" panose="02020400000000000000" pitchFamily="18" charset="-122"/>
                <a:ea typeface="思源宋体 CN" panose="02020400000000000000" pitchFamily="18" charset="-122"/>
                <a:sym typeface="思源宋体 CN" panose="02020400000000000000" pitchFamily="18" charset="-122"/>
              </a:rPr>
              <a:t>PART ONE</a:t>
            </a:r>
            <a:endParaRPr lang="zh-CN" altLang="en-US" sz="2000" dirty="0">
              <a:solidFill>
                <a:srgbClr val="348899">
                  <a:alpha val="46000"/>
                </a:srgb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52"/>
          <p:cNvSpPr>
            <a:spLocks noChangeArrowheads="1"/>
          </p:cNvSpPr>
          <p:nvPr/>
        </p:nvSpPr>
        <p:spPr bwMode="auto">
          <a:xfrm>
            <a:off x="10685315" y="5641133"/>
            <a:ext cx="923925" cy="923925"/>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椭圆 53"/>
          <p:cNvSpPr>
            <a:spLocks noChangeArrowheads="1"/>
          </p:cNvSpPr>
          <p:nvPr/>
        </p:nvSpPr>
        <p:spPr bwMode="auto">
          <a:xfrm>
            <a:off x="9962221" y="880277"/>
            <a:ext cx="631825" cy="631825"/>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0" name="椭圆 53"/>
          <p:cNvSpPr>
            <a:spLocks noChangeArrowheads="1"/>
          </p:cNvSpPr>
          <p:nvPr/>
        </p:nvSpPr>
        <p:spPr bwMode="auto">
          <a:xfrm>
            <a:off x="11432949" y="1501681"/>
            <a:ext cx="352582" cy="352582"/>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3" name="矩形 2"/>
          <p:cNvSpPr/>
          <p:nvPr/>
        </p:nvSpPr>
        <p:spPr>
          <a:xfrm>
            <a:off x="5736875" y="2777201"/>
            <a:ext cx="4826349" cy="923330"/>
          </a:xfrm>
          <a:prstGeom prst="rect">
            <a:avLst/>
          </a:prstGeom>
        </p:spPr>
        <p:txBody>
          <a:bodyPr wrap="square">
            <a:spAutoFit/>
          </a:bodyPr>
          <a:lstStyle/>
          <a:p>
            <a:pPr algn="dist"/>
            <a:r>
              <a:rPr lang="zh-CN" altLang="en-US" sz="5400" dirty="0">
                <a:solidFill>
                  <a:srgbClr val="348899"/>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模型介绍</a:t>
            </a:r>
          </a:p>
        </p:txBody>
      </p:sp>
      <p:pic>
        <p:nvPicPr>
          <p:cNvPr id="21" name="图片 20"/>
          <p:cNvPicPr>
            <a:picLocks noChangeAspect="1"/>
          </p:cNvPicPr>
          <p:nvPr/>
        </p:nvPicPr>
        <p:blipFill>
          <a:blip r:embed="rId3" cstate="hqprint">
            <a:extLst>
              <a:ext uri="{BEBA8EAE-BF5A-486C-A8C5-ECC9F3942E4B}">
                <a14:imgProps xmlns:a14="http://schemas.microsoft.com/office/drawing/2010/main">
                  <a14:imgLayer r:embed="rId4">
                    <a14:imgEffect>
                      <a14:brightnessContrast bright="-7000"/>
                    </a14:imgEffect>
                    <a14:imgEffect>
                      <a14:colorTemperature colorTemp="6220"/>
                    </a14:imgEffect>
                    <a14:imgEffect>
                      <a14:saturation sat="216000"/>
                    </a14:imgEffect>
                  </a14:imgLayer>
                </a14:imgProps>
              </a:ext>
            </a:extLst>
          </a:blip>
          <a:stretch>
            <a:fillRect/>
          </a:stretch>
        </p:blipFill>
        <p:spPr>
          <a:xfrm>
            <a:off x="3837527" y="1623070"/>
            <a:ext cx="989174" cy="945650"/>
          </a:xfrm>
          <a:prstGeom prst="rect">
            <a:avLst/>
          </a:prstGeom>
        </p:spPr>
      </p:pic>
      <p:sp>
        <p:nvSpPr>
          <p:cNvPr id="27" name="椭圆 52"/>
          <p:cNvSpPr>
            <a:spLocks noChangeArrowheads="1"/>
          </p:cNvSpPr>
          <p:nvPr/>
        </p:nvSpPr>
        <p:spPr bwMode="auto">
          <a:xfrm>
            <a:off x="493352" y="4983588"/>
            <a:ext cx="431322" cy="431322"/>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28" name="椭圆 52"/>
          <p:cNvSpPr>
            <a:spLocks noChangeArrowheads="1"/>
          </p:cNvSpPr>
          <p:nvPr/>
        </p:nvSpPr>
        <p:spPr bwMode="auto">
          <a:xfrm>
            <a:off x="1531042" y="5312361"/>
            <a:ext cx="245958" cy="245958"/>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29" name="椭圆 53"/>
          <p:cNvSpPr>
            <a:spLocks noChangeArrowheads="1"/>
          </p:cNvSpPr>
          <p:nvPr/>
        </p:nvSpPr>
        <p:spPr bwMode="auto">
          <a:xfrm>
            <a:off x="251302" y="248452"/>
            <a:ext cx="764807" cy="764807"/>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30" name="椭圆 53"/>
          <p:cNvSpPr>
            <a:spLocks noChangeArrowheads="1"/>
          </p:cNvSpPr>
          <p:nvPr/>
        </p:nvSpPr>
        <p:spPr bwMode="auto">
          <a:xfrm>
            <a:off x="1540758" y="767301"/>
            <a:ext cx="245958" cy="245958"/>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3"/>
          <p:cNvSpPr>
            <a:spLocks noChangeArrowheads="1"/>
          </p:cNvSpPr>
          <p:nvPr/>
        </p:nvSpPr>
        <p:spPr bwMode="auto">
          <a:xfrm>
            <a:off x="4163010" y="426272"/>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15"/>
          <p:cNvSpPr>
            <a:spLocks noChangeArrowheads="1"/>
          </p:cNvSpPr>
          <p:nvPr/>
        </p:nvSpPr>
        <p:spPr bwMode="auto">
          <a:xfrm>
            <a:off x="4537547"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 name="椭圆 16"/>
          <p:cNvSpPr>
            <a:spLocks noChangeArrowheads="1"/>
          </p:cNvSpPr>
          <p:nvPr/>
        </p:nvSpPr>
        <p:spPr bwMode="auto">
          <a:xfrm>
            <a:off x="7644487" y="426271"/>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椭圆 17"/>
          <p:cNvSpPr>
            <a:spLocks noChangeArrowheads="1"/>
          </p:cNvSpPr>
          <p:nvPr/>
        </p:nvSpPr>
        <p:spPr bwMode="auto">
          <a:xfrm>
            <a:off x="7244594"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矩形 8"/>
          <p:cNvSpPr/>
          <p:nvPr/>
        </p:nvSpPr>
        <p:spPr>
          <a:xfrm>
            <a:off x="4892038" y="322703"/>
            <a:ext cx="2256419" cy="461665"/>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模型介绍</a:t>
            </a:r>
          </a:p>
        </p:txBody>
      </p:sp>
      <p:grpSp>
        <p:nvGrpSpPr>
          <p:cNvPr id="44" name="组合 43"/>
          <p:cNvGrpSpPr/>
          <p:nvPr/>
        </p:nvGrpSpPr>
        <p:grpSpPr>
          <a:xfrm>
            <a:off x="741666" y="1259342"/>
            <a:ext cx="3113642" cy="3237454"/>
            <a:chOff x="741666" y="1259343"/>
            <a:chExt cx="3913965" cy="2392737"/>
          </a:xfrm>
        </p:grpSpPr>
        <p:sp>
          <p:nvSpPr>
            <p:cNvPr id="37" name="矩形 36"/>
            <p:cNvSpPr/>
            <p:nvPr/>
          </p:nvSpPr>
          <p:spPr>
            <a:xfrm>
              <a:off x="741666" y="1259343"/>
              <a:ext cx="2658066" cy="461665"/>
            </a:xfrm>
            <a:prstGeom prst="rect">
              <a:avLst/>
            </a:prstGeom>
          </p:spPr>
          <p:txBody>
            <a:bodyPr wrap="square">
              <a:spAutoFit/>
            </a:bodyPr>
            <a:lstStyle/>
            <a:p>
              <a:pPr algn="dist"/>
              <a:r>
                <a:rPr lang="en-US" altLang="zh-CN"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BMLA</a:t>
              </a:r>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模型</a:t>
              </a:r>
            </a:p>
          </p:txBody>
        </p:sp>
        <p:sp>
          <p:nvSpPr>
            <p:cNvPr id="41" name="矩形 40"/>
            <p:cNvSpPr/>
            <p:nvPr/>
          </p:nvSpPr>
          <p:spPr>
            <a:xfrm>
              <a:off x="741667" y="1980449"/>
              <a:ext cx="3913964" cy="1671631"/>
            </a:xfrm>
            <a:prstGeom prst="rect">
              <a:avLst/>
            </a:prstGeom>
            <a:ln>
              <a:noFill/>
            </a:ln>
          </p:spPr>
          <p:txBody>
            <a:bodyPr wrap="square">
              <a:spAutoFit/>
            </a:bodyPr>
            <a:lstStyle/>
            <a:p>
              <a:pPr>
                <a:lnSpc>
                  <a:spcPct val="130000"/>
                </a:lnSpc>
              </a:pPr>
              <a:r>
                <a:rPr lang="en-US" altLang="zh-CN" sz="1400" dirty="0">
                  <a:latin typeface="思源宋体 CN" panose="02020400000000000000" pitchFamily="18" charset="-122"/>
                  <a:ea typeface="思源宋体 CN" panose="02020400000000000000" pitchFamily="18" charset="-122"/>
                  <a:sym typeface="思源宋体 CN" panose="02020400000000000000" pitchFamily="18" charset="-122"/>
                </a:rPr>
                <a:t>(BERT Multi-layered attention)</a:t>
              </a:r>
            </a:p>
            <a:p>
              <a:pPr>
                <a:lnSpc>
                  <a:spcPct val="130000"/>
                </a:lnSpc>
              </a:pPr>
              <a:r>
                <a:rPr lang="zh-CN" altLang="en-US" sz="1400" dirty="0">
                  <a:latin typeface="思源宋体 CN" panose="02020400000000000000" pitchFamily="18" charset="-122"/>
                  <a:ea typeface="思源宋体 CN" panose="02020400000000000000" pitchFamily="18" charset="-122"/>
                  <a:sym typeface="思源宋体 CN" panose="02020400000000000000" pitchFamily="18" charset="-122"/>
                </a:rPr>
                <a:t>       </a:t>
              </a:r>
              <a:r>
                <a:rPr lang="zh-CN" altLang="en-US" sz="1600" dirty="0">
                  <a:latin typeface="思源宋体 CN" panose="02020400000000000000" pitchFamily="18" charset="-122"/>
                  <a:ea typeface="思源宋体 CN" panose="02020400000000000000" pitchFamily="18" charset="-122"/>
                  <a:sym typeface="思源宋体 CN" panose="02020400000000000000" pitchFamily="18" charset="-122"/>
                </a:rPr>
                <a:t>通过提取</a:t>
              </a:r>
              <a:r>
                <a:rPr lang="en-US" altLang="zh-CN" sz="1600" dirty="0">
                  <a:latin typeface="思源宋体 CN" panose="02020400000000000000" pitchFamily="18" charset="-122"/>
                  <a:ea typeface="思源宋体 CN" panose="02020400000000000000" pitchFamily="18" charset="-122"/>
                  <a:sym typeface="思源宋体 CN" panose="02020400000000000000" pitchFamily="18" charset="-122"/>
                </a:rPr>
                <a:t>BERT</a:t>
              </a:r>
              <a:r>
                <a:rPr lang="zh-CN" altLang="en-US" sz="1600" dirty="0">
                  <a:latin typeface="思源宋体 CN" panose="02020400000000000000" pitchFamily="18" charset="-122"/>
                  <a:ea typeface="思源宋体 CN" panose="02020400000000000000" pitchFamily="18" charset="-122"/>
                  <a:sym typeface="思源宋体 CN" panose="02020400000000000000" pitchFamily="18" charset="-122"/>
                </a:rPr>
                <a:t>隐藏层多层注意力进行融合并与上下文交互，更深层次挖掘目标情感极性与方面词之间的联系。</a:t>
              </a:r>
              <a:endParaRPr lang="en-US" altLang="zh-CN" sz="1600" dirty="0">
                <a:latin typeface="思源宋体 CN" panose="02020400000000000000" pitchFamily="18" charset="-122"/>
                <a:ea typeface="思源宋体 CN" panose="02020400000000000000" pitchFamily="18" charset="-122"/>
                <a:sym typeface="思源宋体 CN" panose="02020400000000000000" pitchFamily="18" charset="-122"/>
              </a:endParaRPr>
            </a:p>
            <a:p>
              <a:pPr>
                <a:lnSpc>
                  <a:spcPct val="130000"/>
                </a:lnSpc>
              </a:pPr>
              <a:r>
                <a:rPr lang="zh-CN" altLang="en-US" sz="1600" dirty="0">
                  <a:latin typeface="思源宋体 CN" panose="02020400000000000000" pitchFamily="18" charset="-122"/>
                  <a:ea typeface="思源宋体 CN" panose="02020400000000000000" pitchFamily="18" charset="-122"/>
                  <a:sym typeface="思源宋体 CN" panose="02020400000000000000" pitchFamily="18" charset="-122"/>
                </a:rPr>
                <a:t>       该模型由网络输入层、多层注意力层和输出层三部分构成。</a:t>
              </a:r>
              <a:endParaRPr lang="en-US" altLang="zh-CN" sz="1600"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cxnSp>
          <p:nvCxnSpPr>
            <p:cNvPr id="43" name="直接连接符 42"/>
            <p:cNvCxnSpPr/>
            <p:nvPr/>
          </p:nvCxnSpPr>
          <p:spPr>
            <a:xfrm>
              <a:off x="863029" y="1840028"/>
              <a:ext cx="1890445" cy="0"/>
            </a:xfrm>
            <a:prstGeom prst="line">
              <a:avLst/>
            </a:prstGeom>
            <a:ln w="41275">
              <a:solidFill>
                <a:srgbClr val="C8ECE3"/>
              </a:solidFill>
            </a:ln>
          </p:spPr>
          <p:style>
            <a:lnRef idx="1">
              <a:schemeClr val="accent1"/>
            </a:lnRef>
            <a:fillRef idx="0">
              <a:schemeClr val="accent1"/>
            </a:fillRef>
            <a:effectRef idx="0">
              <a:schemeClr val="accent1"/>
            </a:effectRef>
            <a:fontRef idx="minor">
              <a:schemeClr val="tx1"/>
            </a:fontRef>
          </p:style>
        </p:cxnSp>
      </p:grpSp>
      <p:pic>
        <p:nvPicPr>
          <p:cNvPr id="26" name="图片 25">
            <a:extLst>
              <a:ext uri="{FF2B5EF4-FFF2-40B4-BE49-F238E27FC236}">
                <a16:creationId xmlns:a16="http://schemas.microsoft.com/office/drawing/2014/main" id="{4C88BAE5-7632-49D4-9F84-81423D21BD39}"/>
              </a:ext>
            </a:extLst>
          </p:cNvPr>
          <p:cNvPicPr>
            <a:picLocks noChangeAspect="1"/>
          </p:cNvPicPr>
          <p:nvPr/>
        </p:nvPicPr>
        <p:blipFill>
          <a:blip r:embed="rId3"/>
          <a:stretch>
            <a:fillRect/>
          </a:stretch>
        </p:blipFill>
        <p:spPr>
          <a:xfrm>
            <a:off x="4289783" y="1259343"/>
            <a:ext cx="7638095" cy="464761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7600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7F1EB">
            <a:alpha val="15000"/>
          </a:srgbClr>
        </a:solidFill>
        <a:effectLst/>
      </p:bgPr>
    </p:bg>
    <p:spTree>
      <p:nvGrpSpPr>
        <p:cNvPr id="1" name=""/>
        <p:cNvGrpSpPr/>
        <p:nvPr/>
      </p:nvGrpSpPr>
      <p:grpSpPr>
        <a:xfrm>
          <a:off x="0" y="0"/>
          <a:ext cx="0" cy="0"/>
          <a:chOff x="0" y="0"/>
          <a:chExt cx="0" cy="0"/>
        </a:xfrm>
      </p:grpSpPr>
      <p:sp>
        <p:nvSpPr>
          <p:cNvPr id="26" name="任意多边形: 形状 25"/>
          <p:cNvSpPr/>
          <p:nvPr/>
        </p:nvSpPr>
        <p:spPr>
          <a:xfrm>
            <a:off x="0" y="0"/>
            <a:ext cx="12192000" cy="6858000"/>
          </a:xfrm>
          <a:custGeom>
            <a:avLst/>
            <a:gdLst>
              <a:gd name="connsiteX0" fmla="*/ 3095625 w 12192000"/>
              <a:gd name="connsiteY0" fmla="*/ 1946275 h 6858000"/>
              <a:gd name="connsiteX1" fmla="*/ 1612900 w 12192000"/>
              <a:gd name="connsiteY1" fmla="*/ 3429000 h 6858000"/>
              <a:gd name="connsiteX2" fmla="*/ 3095625 w 12192000"/>
              <a:gd name="connsiteY2" fmla="*/ 4911725 h 6858000"/>
              <a:gd name="connsiteX3" fmla="*/ 4578351 w 12192000"/>
              <a:gd name="connsiteY3" fmla="*/ 3429000 h 6858000"/>
              <a:gd name="connsiteX4" fmla="*/ 3095625 w 12192000"/>
              <a:gd name="connsiteY4" fmla="*/ 1946275 h 6858000"/>
              <a:gd name="connsiteX5" fmla="*/ 3077037 w 12192000"/>
              <a:gd name="connsiteY5" fmla="*/ 1795432 h 6858000"/>
              <a:gd name="connsiteX6" fmla="*/ 4710605 w 12192000"/>
              <a:gd name="connsiteY6" fmla="*/ 3429000 h 6858000"/>
              <a:gd name="connsiteX7" fmla="*/ 3077037 w 12192000"/>
              <a:gd name="connsiteY7" fmla="*/ 5062568 h 6858000"/>
              <a:gd name="connsiteX8" fmla="*/ 1443469 w 12192000"/>
              <a:gd name="connsiteY8" fmla="*/ 3429000 h 6858000"/>
              <a:gd name="connsiteX9" fmla="*/ 3077037 w 12192000"/>
              <a:gd name="connsiteY9" fmla="*/ 1795432 h 6858000"/>
              <a:gd name="connsiteX10" fmla="*/ 3077037 w 12192000"/>
              <a:gd name="connsiteY10" fmla="*/ 1708150 h 6858000"/>
              <a:gd name="connsiteX11" fmla="*/ 1356187 w 12192000"/>
              <a:gd name="connsiteY11" fmla="*/ 3429000 h 6858000"/>
              <a:gd name="connsiteX12" fmla="*/ 3077037 w 12192000"/>
              <a:gd name="connsiteY12" fmla="*/ 5149850 h 6858000"/>
              <a:gd name="connsiteX13" fmla="*/ 4797887 w 12192000"/>
              <a:gd name="connsiteY13" fmla="*/ 3429000 h 6858000"/>
              <a:gd name="connsiteX14" fmla="*/ 3077037 w 12192000"/>
              <a:gd name="connsiteY14" fmla="*/ 1708150 h 6858000"/>
              <a:gd name="connsiteX15" fmla="*/ 1510321 w 12192000"/>
              <a:gd name="connsiteY15" fmla="*/ 554804 h 6858000"/>
              <a:gd name="connsiteX16" fmla="*/ 10681679 w 12192000"/>
              <a:gd name="connsiteY16" fmla="*/ 554804 h 6858000"/>
              <a:gd name="connsiteX17" fmla="*/ 11640620 w 12192000"/>
              <a:gd name="connsiteY17" fmla="*/ 1513745 h 6858000"/>
              <a:gd name="connsiteX18" fmla="*/ 11640620 w 12192000"/>
              <a:gd name="connsiteY18" fmla="*/ 5349393 h 6858000"/>
              <a:gd name="connsiteX19" fmla="*/ 10681679 w 12192000"/>
              <a:gd name="connsiteY19" fmla="*/ 6308334 h 6858000"/>
              <a:gd name="connsiteX20" fmla="*/ 1510321 w 12192000"/>
              <a:gd name="connsiteY20" fmla="*/ 6308334 h 6858000"/>
              <a:gd name="connsiteX21" fmla="*/ 551380 w 12192000"/>
              <a:gd name="connsiteY21" fmla="*/ 5349393 h 6858000"/>
              <a:gd name="connsiteX22" fmla="*/ 551380 w 12192000"/>
              <a:gd name="connsiteY22" fmla="*/ 1513745 h 6858000"/>
              <a:gd name="connsiteX23" fmla="*/ 1510321 w 12192000"/>
              <a:gd name="connsiteY23" fmla="*/ 554804 h 6858000"/>
              <a:gd name="connsiteX24" fmla="*/ 1368624 w 12192000"/>
              <a:gd name="connsiteY24" fmla="*/ 335194 h 6858000"/>
              <a:gd name="connsiteX25" fmla="*/ 337335 w 12192000"/>
              <a:gd name="connsiteY25" fmla="*/ 1366483 h 6858000"/>
              <a:gd name="connsiteX26" fmla="*/ 337335 w 12192000"/>
              <a:gd name="connsiteY26" fmla="*/ 5491517 h 6858000"/>
              <a:gd name="connsiteX27" fmla="*/ 1368624 w 12192000"/>
              <a:gd name="connsiteY27" fmla="*/ 6522806 h 6858000"/>
              <a:gd name="connsiteX28" fmla="*/ 10823376 w 12192000"/>
              <a:gd name="connsiteY28" fmla="*/ 6522806 h 6858000"/>
              <a:gd name="connsiteX29" fmla="*/ 11854665 w 12192000"/>
              <a:gd name="connsiteY29" fmla="*/ 5491517 h 6858000"/>
              <a:gd name="connsiteX30" fmla="*/ 11854665 w 12192000"/>
              <a:gd name="connsiteY30" fmla="*/ 1366483 h 6858000"/>
              <a:gd name="connsiteX31" fmla="*/ 10823376 w 12192000"/>
              <a:gd name="connsiteY31" fmla="*/ 335194 h 6858000"/>
              <a:gd name="connsiteX32" fmla="*/ 0 w 12192000"/>
              <a:gd name="connsiteY32" fmla="*/ 0 h 6858000"/>
              <a:gd name="connsiteX33" fmla="*/ 12192000 w 12192000"/>
              <a:gd name="connsiteY33" fmla="*/ 0 h 6858000"/>
              <a:gd name="connsiteX34" fmla="*/ 12192000 w 12192000"/>
              <a:gd name="connsiteY34" fmla="*/ 6858000 h 6858000"/>
              <a:gd name="connsiteX35" fmla="*/ 0 w 12192000"/>
              <a:gd name="connsiteY3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192000" h="6858000">
                <a:moveTo>
                  <a:pt x="3095625" y="1946275"/>
                </a:moveTo>
                <a:cubicBezTo>
                  <a:pt x="2276739" y="1946275"/>
                  <a:pt x="1612900" y="2610114"/>
                  <a:pt x="1612900" y="3429000"/>
                </a:cubicBezTo>
                <a:cubicBezTo>
                  <a:pt x="1612900" y="4247886"/>
                  <a:pt x="2276739" y="4911725"/>
                  <a:pt x="3095625" y="4911725"/>
                </a:cubicBezTo>
                <a:cubicBezTo>
                  <a:pt x="3914511" y="4911725"/>
                  <a:pt x="4578351" y="4247886"/>
                  <a:pt x="4578351" y="3429000"/>
                </a:cubicBezTo>
                <a:cubicBezTo>
                  <a:pt x="4578351" y="2610114"/>
                  <a:pt x="3914511" y="1946275"/>
                  <a:pt x="3095625" y="1946275"/>
                </a:cubicBezTo>
                <a:close/>
                <a:moveTo>
                  <a:pt x="3077037" y="1795432"/>
                </a:moveTo>
                <a:cubicBezTo>
                  <a:pt x="3979232" y="1795432"/>
                  <a:pt x="4710605" y="2526805"/>
                  <a:pt x="4710605" y="3429000"/>
                </a:cubicBezTo>
                <a:cubicBezTo>
                  <a:pt x="4710605" y="4331195"/>
                  <a:pt x="3979232" y="5062568"/>
                  <a:pt x="3077037" y="5062568"/>
                </a:cubicBezTo>
                <a:cubicBezTo>
                  <a:pt x="2174842" y="5062568"/>
                  <a:pt x="1443469" y="4331195"/>
                  <a:pt x="1443469" y="3429000"/>
                </a:cubicBezTo>
                <a:cubicBezTo>
                  <a:pt x="1443469" y="2526805"/>
                  <a:pt x="2174842" y="1795432"/>
                  <a:pt x="3077037" y="1795432"/>
                </a:cubicBezTo>
                <a:close/>
                <a:moveTo>
                  <a:pt x="3077037" y="1708150"/>
                </a:moveTo>
                <a:cubicBezTo>
                  <a:pt x="2126638" y="1708150"/>
                  <a:pt x="1356187" y="2478601"/>
                  <a:pt x="1356187" y="3429000"/>
                </a:cubicBezTo>
                <a:cubicBezTo>
                  <a:pt x="1356187" y="4379399"/>
                  <a:pt x="2126638" y="5149850"/>
                  <a:pt x="3077037" y="5149850"/>
                </a:cubicBezTo>
                <a:cubicBezTo>
                  <a:pt x="4027436" y="5149850"/>
                  <a:pt x="4797887" y="4379399"/>
                  <a:pt x="4797887" y="3429000"/>
                </a:cubicBezTo>
                <a:cubicBezTo>
                  <a:pt x="4797887" y="2478601"/>
                  <a:pt x="4027436" y="1708150"/>
                  <a:pt x="3077037" y="1708150"/>
                </a:cubicBezTo>
                <a:close/>
                <a:moveTo>
                  <a:pt x="1510321" y="554804"/>
                </a:moveTo>
                <a:lnTo>
                  <a:pt x="10681679" y="554804"/>
                </a:lnTo>
                <a:cubicBezTo>
                  <a:pt x="11211287" y="554804"/>
                  <a:pt x="11640620" y="984137"/>
                  <a:pt x="11640620" y="1513745"/>
                </a:cubicBezTo>
                <a:lnTo>
                  <a:pt x="11640620" y="5349393"/>
                </a:lnTo>
                <a:cubicBezTo>
                  <a:pt x="11640620" y="5879001"/>
                  <a:pt x="11211287" y="6308334"/>
                  <a:pt x="10681679" y="6308334"/>
                </a:cubicBezTo>
                <a:lnTo>
                  <a:pt x="1510321" y="6308334"/>
                </a:lnTo>
                <a:cubicBezTo>
                  <a:pt x="980713" y="6308334"/>
                  <a:pt x="551380" y="5879001"/>
                  <a:pt x="551380" y="5349393"/>
                </a:cubicBezTo>
                <a:lnTo>
                  <a:pt x="551380" y="1513745"/>
                </a:lnTo>
                <a:cubicBezTo>
                  <a:pt x="551380" y="984137"/>
                  <a:pt x="980713" y="554804"/>
                  <a:pt x="1510321" y="554804"/>
                </a:cubicBezTo>
                <a:close/>
                <a:moveTo>
                  <a:pt x="1368624" y="335194"/>
                </a:moveTo>
                <a:cubicBezTo>
                  <a:pt x="799059" y="335194"/>
                  <a:pt x="337335" y="796918"/>
                  <a:pt x="337335" y="1366483"/>
                </a:cubicBezTo>
                <a:lnTo>
                  <a:pt x="337335" y="5491517"/>
                </a:lnTo>
                <a:cubicBezTo>
                  <a:pt x="337335" y="6061082"/>
                  <a:pt x="799059" y="6522806"/>
                  <a:pt x="1368624" y="6522806"/>
                </a:cubicBezTo>
                <a:lnTo>
                  <a:pt x="10823376" y="6522806"/>
                </a:lnTo>
                <a:cubicBezTo>
                  <a:pt x="11392941" y="6522806"/>
                  <a:pt x="11854665" y="6061082"/>
                  <a:pt x="11854665" y="5491517"/>
                </a:cubicBezTo>
                <a:lnTo>
                  <a:pt x="11854665" y="1366483"/>
                </a:lnTo>
                <a:cubicBezTo>
                  <a:pt x="11854665" y="796918"/>
                  <a:pt x="11392941" y="335194"/>
                  <a:pt x="10823376" y="335194"/>
                </a:cubicBezTo>
                <a:close/>
                <a:moveTo>
                  <a:pt x="0" y="0"/>
                </a:moveTo>
                <a:lnTo>
                  <a:pt x="12192000" y="0"/>
                </a:lnTo>
                <a:lnTo>
                  <a:pt x="12192000" y="6858000"/>
                </a:lnTo>
                <a:lnTo>
                  <a:pt x="0" y="6858000"/>
                </a:lnTo>
                <a:close/>
              </a:path>
            </a:pathLst>
          </a:custGeom>
          <a:solidFill>
            <a:srgbClr val="F6FCF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5" name="矩形 4"/>
          <p:cNvSpPr/>
          <p:nvPr/>
        </p:nvSpPr>
        <p:spPr>
          <a:xfrm>
            <a:off x="2267875" y="2491770"/>
            <a:ext cx="1719923" cy="1569660"/>
          </a:xfrm>
          <a:prstGeom prst="rect">
            <a:avLst/>
          </a:prstGeom>
        </p:spPr>
        <p:txBody>
          <a:bodyPr wrap="square">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lang="en-US" altLang="zh-CN" sz="9600" dirty="0">
                <a:solidFill>
                  <a:srgbClr val="348899">
                    <a:alpha val="53000"/>
                  </a:srgbClr>
                </a:solidFill>
                <a:latin typeface="思源宋体 CN" panose="02020400000000000000" pitchFamily="18" charset="-122"/>
                <a:ea typeface="思源宋体 CN" panose="02020400000000000000" pitchFamily="18" charset="-122"/>
                <a:sym typeface="思源宋体 CN" panose="02020400000000000000" pitchFamily="18" charset="-122"/>
              </a:rPr>
              <a:t>02</a:t>
            </a:r>
            <a:endParaRPr lang="zh-CN" altLang="en-US" sz="9600" dirty="0">
              <a:solidFill>
                <a:srgbClr val="348899">
                  <a:alpha val="53000"/>
                </a:srgb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矩形 7"/>
          <p:cNvSpPr/>
          <p:nvPr/>
        </p:nvSpPr>
        <p:spPr>
          <a:xfrm>
            <a:off x="2115474" y="3861375"/>
            <a:ext cx="2024724" cy="400110"/>
          </a:xfrm>
          <a:prstGeom prst="rect">
            <a:avLst/>
          </a:prstGeom>
        </p:spPr>
        <p:txBody>
          <a:bodyPr wrap="square">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lang="en-US" altLang="zh-CN" sz="2000" dirty="0">
                <a:solidFill>
                  <a:srgbClr val="348899">
                    <a:alpha val="46000"/>
                  </a:srgbClr>
                </a:solidFill>
                <a:latin typeface="思源宋体 CN" panose="02020400000000000000" pitchFamily="18" charset="-122"/>
                <a:ea typeface="思源宋体 CN" panose="02020400000000000000" pitchFamily="18" charset="-122"/>
                <a:sym typeface="思源宋体 CN" panose="02020400000000000000" pitchFamily="18" charset="-122"/>
              </a:rPr>
              <a:t>PART TWO</a:t>
            </a:r>
            <a:endParaRPr lang="zh-CN" altLang="en-US" sz="2000" dirty="0">
              <a:solidFill>
                <a:srgbClr val="348899">
                  <a:alpha val="46000"/>
                </a:srgb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52"/>
          <p:cNvSpPr>
            <a:spLocks noChangeArrowheads="1"/>
          </p:cNvSpPr>
          <p:nvPr/>
        </p:nvSpPr>
        <p:spPr bwMode="auto">
          <a:xfrm>
            <a:off x="10685315" y="5641133"/>
            <a:ext cx="923925" cy="923925"/>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椭圆 53"/>
          <p:cNvSpPr>
            <a:spLocks noChangeArrowheads="1"/>
          </p:cNvSpPr>
          <p:nvPr/>
        </p:nvSpPr>
        <p:spPr bwMode="auto">
          <a:xfrm>
            <a:off x="9962221" y="880277"/>
            <a:ext cx="631825" cy="631825"/>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0" name="椭圆 53"/>
          <p:cNvSpPr>
            <a:spLocks noChangeArrowheads="1"/>
          </p:cNvSpPr>
          <p:nvPr/>
        </p:nvSpPr>
        <p:spPr bwMode="auto">
          <a:xfrm>
            <a:off x="11432949" y="1501681"/>
            <a:ext cx="352582" cy="352582"/>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pic>
        <p:nvPicPr>
          <p:cNvPr id="21" name="图片 20"/>
          <p:cNvPicPr>
            <a:picLocks noChangeAspect="1"/>
          </p:cNvPicPr>
          <p:nvPr/>
        </p:nvPicPr>
        <p:blipFill>
          <a:blip r:embed="rId3" cstate="hqprint">
            <a:extLst>
              <a:ext uri="{BEBA8EAE-BF5A-486C-A8C5-ECC9F3942E4B}">
                <a14:imgProps xmlns:a14="http://schemas.microsoft.com/office/drawing/2010/main">
                  <a14:imgLayer r:embed="rId4">
                    <a14:imgEffect>
                      <a14:brightnessContrast bright="-7000"/>
                    </a14:imgEffect>
                    <a14:imgEffect>
                      <a14:colorTemperature colorTemp="6220"/>
                    </a14:imgEffect>
                    <a14:imgEffect>
                      <a14:saturation sat="216000"/>
                    </a14:imgEffect>
                  </a14:imgLayer>
                </a14:imgProps>
              </a:ext>
            </a:extLst>
          </a:blip>
          <a:stretch>
            <a:fillRect/>
          </a:stretch>
        </p:blipFill>
        <p:spPr>
          <a:xfrm>
            <a:off x="3837527" y="1623070"/>
            <a:ext cx="989174" cy="945650"/>
          </a:xfrm>
          <a:prstGeom prst="rect">
            <a:avLst/>
          </a:prstGeom>
        </p:spPr>
      </p:pic>
      <p:sp>
        <p:nvSpPr>
          <p:cNvPr id="27" name="椭圆 52"/>
          <p:cNvSpPr>
            <a:spLocks noChangeArrowheads="1"/>
          </p:cNvSpPr>
          <p:nvPr/>
        </p:nvSpPr>
        <p:spPr bwMode="auto">
          <a:xfrm>
            <a:off x="493352" y="4983588"/>
            <a:ext cx="431322" cy="431322"/>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28" name="椭圆 52"/>
          <p:cNvSpPr>
            <a:spLocks noChangeArrowheads="1"/>
          </p:cNvSpPr>
          <p:nvPr/>
        </p:nvSpPr>
        <p:spPr bwMode="auto">
          <a:xfrm>
            <a:off x="1531042" y="5312361"/>
            <a:ext cx="245958" cy="245958"/>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29" name="椭圆 53"/>
          <p:cNvSpPr>
            <a:spLocks noChangeArrowheads="1"/>
          </p:cNvSpPr>
          <p:nvPr/>
        </p:nvSpPr>
        <p:spPr bwMode="auto">
          <a:xfrm>
            <a:off x="251302" y="248452"/>
            <a:ext cx="764807" cy="764807"/>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30" name="椭圆 53"/>
          <p:cNvSpPr>
            <a:spLocks noChangeArrowheads="1"/>
          </p:cNvSpPr>
          <p:nvPr/>
        </p:nvSpPr>
        <p:spPr bwMode="auto">
          <a:xfrm>
            <a:off x="1540758" y="767301"/>
            <a:ext cx="245958" cy="245958"/>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7" name="矩形 16"/>
          <p:cNvSpPr/>
          <p:nvPr/>
        </p:nvSpPr>
        <p:spPr>
          <a:xfrm>
            <a:off x="5736875" y="2777201"/>
            <a:ext cx="4826349" cy="923330"/>
          </a:xfrm>
          <a:prstGeom prst="rect">
            <a:avLst/>
          </a:prstGeom>
        </p:spPr>
        <p:txBody>
          <a:bodyPr wrap="square">
            <a:spAutoFit/>
          </a:bodyPr>
          <a:lstStyle/>
          <a:p>
            <a:pPr algn="dist"/>
            <a:r>
              <a:rPr lang="zh-CN" altLang="en-US" sz="5400" dirty="0">
                <a:solidFill>
                  <a:srgbClr val="348899"/>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网络输入层</a:t>
            </a:r>
          </a:p>
        </p:txBody>
      </p:sp>
    </p:spTree>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3"/>
          <p:cNvSpPr>
            <a:spLocks noChangeArrowheads="1"/>
          </p:cNvSpPr>
          <p:nvPr/>
        </p:nvSpPr>
        <p:spPr bwMode="auto">
          <a:xfrm>
            <a:off x="4163010" y="426272"/>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15"/>
          <p:cNvSpPr>
            <a:spLocks noChangeArrowheads="1"/>
          </p:cNvSpPr>
          <p:nvPr/>
        </p:nvSpPr>
        <p:spPr bwMode="auto">
          <a:xfrm>
            <a:off x="4537547"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 name="椭圆 16"/>
          <p:cNvSpPr>
            <a:spLocks noChangeArrowheads="1"/>
          </p:cNvSpPr>
          <p:nvPr/>
        </p:nvSpPr>
        <p:spPr bwMode="auto">
          <a:xfrm>
            <a:off x="7644487" y="426271"/>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椭圆 17"/>
          <p:cNvSpPr>
            <a:spLocks noChangeArrowheads="1"/>
          </p:cNvSpPr>
          <p:nvPr/>
        </p:nvSpPr>
        <p:spPr bwMode="auto">
          <a:xfrm>
            <a:off x="7244594"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矩形 8"/>
          <p:cNvSpPr/>
          <p:nvPr/>
        </p:nvSpPr>
        <p:spPr>
          <a:xfrm>
            <a:off x="4892038" y="322703"/>
            <a:ext cx="2256419" cy="461665"/>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网络出入层</a:t>
            </a:r>
          </a:p>
        </p:txBody>
      </p:sp>
      <p:sp>
        <p:nvSpPr>
          <p:cNvPr id="41" name="矩形 40"/>
          <p:cNvSpPr/>
          <p:nvPr/>
        </p:nvSpPr>
        <p:spPr>
          <a:xfrm>
            <a:off x="1466785" y="1901121"/>
            <a:ext cx="8245626" cy="1497654"/>
          </a:xfrm>
          <a:prstGeom prst="rect">
            <a:avLst/>
          </a:prstGeom>
        </p:spPr>
        <p:txBody>
          <a:bodyPr wrap="square">
            <a:spAutoFit/>
          </a:bodyPr>
          <a:lstStyle/>
          <a:p>
            <a:pPr>
              <a:lnSpc>
                <a:spcPct val="130000"/>
              </a:lnSpc>
            </a:pPr>
            <a:r>
              <a:rPr lang="zh-CN" altLang="en-US" sz="1400" dirty="0"/>
              <a:t>         </a:t>
            </a:r>
            <a:r>
              <a:rPr lang="zh-CN" altLang="en-US" dirty="0"/>
              <a:t>输入层的主要任务是将语言文字映射为低维字向量，本文使用预先训练好的 </a:t>
            </a:r>
            <a:r>
              <a:rPr lang="en-US" altLang="zh-CN" dirty="0"/>
              <a:t>BERT </a:t>
            </a:r>
            <a:r>
              <a:rPr lang="zh-CN" altLang="en-US" dirty="0"/>
              <a:t>来获得字嵌入矩阵。</a:t>
            </a:r>
            <a:endParaRPr lang="en-US" altLang="zh-CN" dirty="0"/>
          </a:p>
          <a:p>
            <a:pPr>
              <a:lnSpc>
                <a:spcPct val="130000"/>
              </a:lnSpc>
            </a:pPr>
            <a:r>
              <a:rPr lang="zh-CN" altLang="en-US" dirty="0"/>
              <a:t>       文章通过将构造辅助句子的方式将方面词与原始句子合并为句子对输入 </a:t>
            </a:r>
            <a:r>
              <a:rPr lang="en-US" altLang="zh-CN" dirty="0"/>
              <a:t>BERT</a:t>
            </a:r>
            <a:r>
              <a:rPr lang="zh-CN" altLang="en-US" dirty="0"/>
              <a:t>。</a:t>
            </a:r>
            <a:endParaRPr lang="en-US" altLang="zh-CN"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pic>
        <p:nvPicPr>
          <p:cNvPr id="2" name="图片 1">
            <a:extLst>
              <a:ext uri="{FF2B5EF4-FFF2-40B4-BE49-F238E27FC236}">
                <a16:creationId xmlns:a16="http://schemas.microsoft.com/office/drawing/2014/main" id="{DC161915-8FC6-41EE-AA12-2FCE7B67B2B7}"/>
              </a:ext>
            </a:extLst>
          </p:cNvPr>
          <p:cNvPicPr>
            <a:picLocks noChangeAspect="1"/>
          </p:cNvPicPr>
          <p:nvPr/>
        </p:nvPicPr>
        <p:blipFill>
          <a:blip r:embed="rId3"/>
          <a:stretch>
            <a:fillRect/>
          </a:stretch>
        </p:blipFill>
        <p:spPr>
          <a:xfrm>
            <a:off x="2965009" y="3860341"/>
            <a:ext cx="6450840" cy="637518"/>
          </a:xfrm>
          <a:prstGeom prst="rect">
            <a:avLst/>
          </a:prstGeom>
        </p:spPr>
      </p:pic>
      <p:sp>
        <p:nvSpPr>
          <p:cNvPr id="13" name="矩形 12">
            <a:extLst>
              <a:ext uri="{FF2B5EF4-FFF2-40B4-BE49-F238E27FC236}">
                <a16:creationId xmlns:a16="http://schemas.microsoft.com/office/drawing/2014/main" id="{9718B476-8C80-4E47-BDBD-270905D50C3F}"/>
              </a:ext>
            </a:extLst>
          </p:cNvPr>
          <p:cNvSpPr/>
          <p:nvPr/>
        </p:nvSpPr>
        <p:spPr>
          <a:xfrm>
            <a:off x="1466785" y="4833791"/>
            <a:ext cx="8245626" cy="417358"/>
          </a:xfrm>
          <a:prstGeom prst="rect">
            <a:avLst/>
          </a:prstGeom>
        </p:spPr>
        <p:txBody>
          <a:bodyPr wrap="square">
            <a:spAutoFit/>
          </a:bodyPr>
          <a:lstStyle/>
          <a:p>
            <a:pPr>
              <a:lnSpc>
                <a:spcPct val="130000"/>
              </a:lnSpc>
            </a:pPr>
            <a:r>
              <a:rPr lang="zh-CN" altLang="en-US" dirty="0"/>
              <a:t>         </a:t>
            </a:r>
            <a:r>
              <a:rPr lang="en-US" altLang="zh-CN" dirty="0"/>
              <a:t>Sentence </a:t>
            </a:r>
            <a:r>
              <a:rPr lang="zh-CN" altLang="en-US" dirty="0"/>
              <a:t>是带有情感倾向的文本语句，</a:t>
            </a:r>
            <a:r>
              <a:rPr lang="en-US" altLang="zh-CN" dirty="0"/>
              <a:t>Aspect</a:t>
            </a:r>
            <a:r>
              <a:rPr lang="zh-CN" altLang="en-US" dirty="0"/>
              <a:t>是方面信息。</a:t>
            </a:r>
            <a:endParaRPr lang="en-US" altLang="zh-CN"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Tree>
    <p:extLst>
      <p:ext uri="{BB962C8B-B14F-4D97-AF65-F5344CB8AC3E}">
        <p14:creationId xmlns:p14="http://schemas.microsoft.com/office/powerpoint/2010/main" val="269075276"/>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7F1EB">
            <a:alpha val="15000"/>
          </a:srgbClr>
        </a:solidFill>
        <a:effectLst/>
      </p:bgPr>
    </p:bg>
    <p:spTree>
      <p:nvGrpSpPr>
        <p:cNvPr id="1" name=""/>
        <p:cNvGrpSpPr/>
        <p:nvPr/>
      </p:nvGrpSpPr>
      <p:grpSpPr>
        <a:xfrm>
          <a:off x="0" y="0"/>
          <a:ext cx="0" cy="0"/>
          <a:chOff x="0" y="0"/>
          <a:chExt cx="0" cy="0"/>
        </a:xfrm>
      </p:grpSpPr>
      <p:sp>
        <p:nvSpPr>
          <p:cNvPr id="26" name="任意多边形: 形状 25"/>
          <p:cNvSpPr/>
          <p:nvPr/>
        </p:nvSpPr>
        <p:spPr>
          <a:xfrm>
            <a:off x="0" y="0"/>
            <a:ext cx="12192000" cy="6858000"/>
          </a:xfrm>
          <a:custGeom>
            <a:avLst/>
            <a:gdLst>
              <a:gd name="connsiteX0" fmla="*/ 3095625 w 12192000"/>
              <a:gd name="connsiteY0" fmla="*/ 1946275 h 6858000"/>
              <a:gd name="connsiteX1" fmla="*/ 1612900 w 12192000"/>
              <a:gd name="connsiteY1" fmla="*/ 3429000 h 6858000"/>
              <a:gd name="connsiteX2" fmla="*/ 3095625 w 12192000"/>
              <a:gd name="connsiteY2" fmla="*/ 4911725 h 6858000"/>
              <a:gd name="connsiteX3" fmla="*/ 4578351 w 12192000"/>
              <a:gd name="connsiteY3" fmla="*/ 3429000 h 6858000"/>
              <a:gd name="connsiteX4" fmla="*/ 3095625 w 12192000"/>
              <a:gd name="connsiteY4" fmla="*/ 1946275 h 6858000"/>
              <a:gd name="connsiteX5" fmla="*/ 3077037 w 12192000"/>
              <a:gd name="connsiteY5" fmla="*/ 1795432 h 6858000"/>
              <a:gd name="connsiteX6" fmla="*/ 4710605 w 12192000"/>
              <a:gd name="connsiteY6" fmla="*/ 3429000 h 6858000"/>
              <a:gd name="connsiteX7" fmla="*/ 3077037 w 12192000"/>
              <a:gd name="connsiteY7" fmla="*/ 5062568 h 6858000"/>
              <a:gd name="connsiteX8" fmla="*/ 1443469 w 12192000"/>
              <a:gd name="connsiteY8" fmla="*/ 3429000 h 6858000"/>
              <a:gd name="connsiteX9" fmla="*/ 3077037 w 12192000"/>
              <a:gd name="connsiteY9" fmla="*/ 1795432 h 6858000"/>
              <a:gd name="connsiteX10" fmla="*/ 3077037 w 12192000"/>
              <a:gd name="connsiteY10" fmla="*/ 1708150 h 6858000"/>
              <a:gd name="connsiteX11" fmla="*/ 1356187 w 12192000"/>
              <a:gd name="connsiteY11" fmla="*/ 3429000 h 6858000"/>
              <a:gd name="connsiteX12" fmla="*/ 3077037 w 12192000"/>
              <a:gd name="connsiteY12" fmla="*/ 5149850 h 6858000"/>
              <a:gd name="connsiteX13" fmla="*/ 4797887 w 12192000"/>
              <a:gd name="connsiteY13" fmla="*/ 3429000 h 6858000"/>
              <a:gd name="connsiteX14" fmla="*/ 3077037 w 12192000"/>
              <a:gd name="connsiteY14" fmla="*/ 1708150 h 6858000"/>
              <a:gd name="connsiteX15" fmla="*/ 1510321 w 12192000"/>
              <a:gd name="connsiteY15" fmla="*/ 554804 h 6858000"/>
              <a:gd name="connsiteX16" fmla="*/ 10681679 w 12192000"/>
              <a:gd name="connsiteY16" fmla="*/ 554804 h 6858000"/>
              <a:gd name="connsiteX17" fmla="*/ 11640620 w 12192000"/>
              <a:gd name="connsiteY17" fmla="*/ 1513745 h 6858000"/>
              <a:gd name="connsiteX18" fmla="*/ 11640620 w 12192000"/>
              <a:gd name="connsiteY18" fmla="*/ 5349393 h 6858000"/>
              <a:gd name="connsiteX19" fmla="*/ 10681679 w 12192000"/>
              <a:gd name="connsiteY19" fmla="*/ 6308334 h 6858000"/>
              <a:gd name="connsiteX20" fmla="*/ 1510321 w 12192000"/>
              <a:gd name="connsiteY20" fmla="*/ 6308334 h 6858000"/>
              <a:gd name="connsiteX21" fmla="*/ 551380 w 12192000"/>
              <a:gd name="connsiteY21" fmla="*/ 5349393 h 6858000"/>
              <a:gd name="connsiteX22" fmla="*/ 551380 w 12192000"/>
              <a:gd name="connsiteY22" fmla="*/ 1513745 h 6858000"/>
              <a:gd name="connsiteX23" fmla="*/ 1510321 w 12192000"/>
              <a:gd name="connsiteY23" fmla="*/ 554804 h 6858000"/>
              <a:gd name="connsiteX24" fmla="*/ 1368624 w 12192000"/>
              <a:gd name="connsiteY24" fmla="*/ 335194 h 6858000"/>
              <a:gd name="connsiteX25" fmla="*/ 337335 w 12192000"/>
              <a:gd name="connsiteY25" fmla="*/ 1366483 h 6858000"/>
              <a:gd name="connsiteX26" fmla="*/ 337335 w 12192000"/>
              <a:gd name="connsiteY26" fmla="*/ 5491517 h 6858000"/>
              <a:gd name="connsiteX27" fmla="*/ 1368624 w 12192000"/>
              <a:gd name="connsiteY27" fmla="*/ 6522806 h 6858000"/>
              <a:gd name="connsiteX28" fmla="*/ 10823376 w 12192000"/>
              <a:gd name="connsiteY28" fmla="*/ 6522806 h 6858000"/>
              <a:gd name="connsiteX29" fmla="*/ 11854665 w 12192000"/>
              <a:gd name="connsiteY29" fmla="*/ 5491517 h 6858000"/>
              <a:gd name="connsiteX30" fmla="*/ 11854665 w 12192000"/>
              <a:gd name="connsiteY30" fmla="*/ 1366483 h 6858000"/>
              <a:gd name="connsiteX31" fmla="*/ 10823376 w 12192000"/>
              <a:gd name="connsiteY31" fmla="*/ 335194 h 6858000"/>
              <a:gd name="connsiteX32" fmla="*/ 0 w 12192000"/>
              <a:gd name="connsiteY32" fmla="*/ 0 h 6858000"/>
              <a:gd name="connsiteX33" fmla="*/ 12192000 w 12192000"/>
              <a:gd name="connsiteY33" fmla="*/ 0 h 6858000"/>
              <a:gd name="connsiteX34" fmla="*/ 12192000 w 12192000"/>
              <a:gd name="connsiteY34" fmla="*/ 6858000 h 6858000"/>
              <a:gd name="connsiteX35" fmla="*/ 0 w 12192000"/>
              <a:gd name="connsiteY3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192000" h="6858000">
                <a:moveTo>
                  <a:pt x="3095625" y="1946275"/>
                </a:moveTo>
                <a:cubicBezTo>
                  <a:pt x="2276739" y="1946275"/>
                  <a:pt x="1612900" y="2610114"/>
                  <a:pt x="1612900" y="3429000"/>
                </a:cubicBezTo>
                <a:cubicBezTo>
                  <a:pt x="1612900" y="4247886"/>
                  <a:pt x="2276739" y="4911725"/>
                  <a:pt x="3095625" y="4911725"/>
                </a:cubicBezTo>
                <a:cubicBezTo>
                  <a:pt x="3914511" y="4911725"/>
                  <a:pt x="4578351" y="4247886"/>
                  <a:pt x="4578351" y="3429000"/>
                </a:cubicBezTo>
                <a:cubicBezTo>
                  <a:pt x="4578351" y="2610114"/>
                  <a:pt x="3914511" y="1946275"/>
                  <a:pt x="3095625" y="1946275"/>
                </a:cubicBezTo>
                <a:close/>
                <a:moveTo>
                  <a:pt x="3077037" y="1795432"/>
                </a:moveTo>
                <a:cubicBezTo>
                  <a:pt x="3979232" y="1795432"/>
                  <a:pt x="4710605" y="2526805"/>
                  <a:pt x="4710605" y="3429000"/>
                </a:cubicBezTo>
                <a:cubicBezTo>
                  <a:pt x="4710605" y="4331195"/>
                  <a:pt x="3979232" y="5062568"/>
                  <a:pt x="3077037" y="5062568"/>
                </a:cubicBezTo>
                <a:cubicBezTo>
                  <a:pt x="2174842" y="5062568"/>
                  <a:pt x="1443469" y="4331195"/>
                  <a:pt x="1443469" y="3429000"/>
                </a:cubicBezTo>
                <a:cubicBezTo>
                  <a:pt x="1443469" y="2526805"/>
                  <a:pt x="2174842" y="1795432"/>
                  <a:pt x="3077037" y="1795432"/>
                </a:cubicBezTo>
                <a:close/>
                <a:moveTo>
                  <a:pt x="3077037" y="1708150"/>
                </a:moveTo>
                <a:cubicBezTo>
                  <a:pt x="2126638" y="1708150"/>
                  <a:pt x="1356187" y="2478601"/>
                  <a:pt x="1356187" y="3429000"/>
                </a:cubicBezTo>
                <a:cubicBezTo>
                  <a:pt x="1356187" y="4379399"/>
                  <a:pt x="2126638" y="5149850"/>
                  <a:pt x="3077037" y="5149850"/>
                </a:cubicBezTo>
                <a:cubicBezTo>
                  <a:pt x="4027436" y="5149850"/>
                  <a:pt x="4797887" y="4379399"/>
                  <a:pt x="4797887" y="3429000"/>
                </a:cubicBezTo>
                <a:cubicBezTo>
                  <a:pt x="4797887" y="2478601"/>
                  <a:pt x="4027436" y="1708150"/>
                  <a:pt x="3077037" y="1708150"/>
                </a:cubicBezTo>
                <a:close/>
                <a:moveTo>
                  <a:pt x="1510321" y="554804"/>
                </a:moveTo>
                <a:lnTo>
                  <a:pt x="10681679" y="554804"/>
                </a:lnTo>
                <a:cubicBezTo>
                  <a:pt x="11211287" y="554804"/>
                  <a:pt x="11640620" y="984137"/>
                  <a:pt x="11640620" y="1513745"/>
                </a:cubicBezTo>
                <a:lnTo>
                  <a:pt x="11640620" y="5349393"/>
                </a:lnTo>
                <a:cubicBezTo>
                  <a:pt x="11640620" y="5879001"/>
                  <a:pt x="11211287" y="6308334"/>
                  <a:pt x="10681679" y="6308334"/>
                </a:cubicBezTo>
                <a:lnTo>
                  <a:pt x="1510321" y="6308334"/>
                </a:lnTo>
                <a:cubicBezTo>
                  <a:pt x="980713" y="6308334"/>
                  <a:pt x="551380" y="5879001"/>
                  <a:pt x="551380" y="5349393"/>
                </a:cubicBezTo>
                <a:lnTo>
                  <a:pt x="551380" y="1513745"/>
                </a:lnTo>
                <a:cubicBezTo>
                  <a:pt x="551380" y="984137"/>
                  <a:pt x="980713" y="554804"/>
                  <a:pt x="1510321" y="554804"/>
                </a:cubicBezTo>
                <a:close/>
                <a:moveTo>
                  <a:pt x="1368624" y="335194"/>
                </a:moveTo>
                <a:cubicBezTo>
                  <a:pt x="799059" y="335194"/>
                  <a:pt x="337335" y="796918"/>
                  <a:pt x="337335" y="1366483"/>
                </a:cubicBezTo>
                <a:lnTo>
                  <a:pt x="337335" y="5491517"/>
                </a:lnTo>
                <a:cubicBezTo>
                  <a:pt x="337335" y="6061082"/>
                  <a:pt x="799059" y="6522806"/>
                  <a:pt x="1368624" y="6522806"/>
                </a:cubicBezTo>
                <a:lnTo>
                  <a:pt x="10823376" y="6522806"/>
                </a:lnTo>
                <a:cubicBezTo>
                  <a:pt x="11392941" y="6522806"/>
                  <a:pt x="11854665" y="6061082"/>
                  <a:pt x="11854665" y="5491517"/>
                </a:cubicBezTo>
                <a:lnTo>
                  <a:pt x="11854665" y="1366483"/>
                </a:lnTo>
                <a:cubicBezTo>
                  <a:pt x="11854665" y="796918"/>
                  <a:pt x="11392941" y="335194"/>
                  <a:pt x="10823376" y="335194"/>
                </a:cubicBezTo>
                <a:close/>
                <a:moveTo>
                  <a:pt x="0" y="0"/>
                </a:moveTo>
                <a:lnTo>
                  <a:pt x="12192000" y="0"/>
                </a:lnTo>
                <a:lnTo>
                  <a:pt x="12192000" y="6858000"/>
                </a:lnTo>
                <a:lnTo>
                  <a:pt x="0" y="6858000"/>
                </a:lnTo>
                <a:close/>
              </a:path>
            </a:pathLst>
          </a:custGeom>
          <a:solidFill>
            <a:srgbClr val="F6FCF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5" name="矩形 4"/>
          <p:cNvSpPr/>
          <p:nvPr/>
        </p:nvSpPr>
        <p:spPr>
          <a:xfrm>
            <a:off x="2267875" y="2491770"/>
            <a:ext cx="1719923" cy="1569660"/>
          </a:xfrm>
          <a:prstGeom prst="rect">
            <a:avLst/>
          </a:prstGeom>
        </p:spPr>
        <p:txBody>
          <a:bodyPr wrap="square">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lang="en-US" altLang="zh-CN" sz="9600" dirty="0">
                <a:solidFill>
                  <a:srgbClr val="348899">
                    <a:alpha val="53000"/>
                  </a:srgbClr>
                </a:solidFill>
                <a:latin typeface="思源宋体 CN" panose="02020400000000000000" pitchFamily="18" charset="-122"/>
                <a:ea typeface="思源宋体 CN" panose="02020400000000000000" pitchFamily="18" charset="-122"/>
                <a:sym typeface="思源宋体 CN" panose="02020400000000000000" pitchFamily="18" charset="-122"/>
              </a:rPr>
              <a:t>03</a:t>
            </a:r>
            <a:endParaRPr lang="zh-CN" altLang="en-US" sz="9600" dirty="0">
              <a:solidFill>
                <a:srgbClr val="348899">
                  <a:alpha val="53000"/>
                </a:srgb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矩形 7"/>
          <p:cNvSpPr/>
          <p:nvPr/>
        </p:nvSpPr>
        <p:spPr>
          <a:xfrm>
            <a:off x="2115474" y="3861375"/>
            <a:ext cx="2024724" cy="400110"/>
          </a:xfrm>
          <a:prstGeom prst="rect">
            <a:avLst/>
          </a:prstGeom>
        </p:spPr>
        <p:txBody>
          <a:bodyPr wrap="square">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lang="en-US" altLang="zh-CN" sz="2000" dirty="0">
                <a:solidFill>
                  <a:srgbClr val="348899">
                    <a:alpha val="46000"/>
                  </a:srgbClr>
                </a:solidFill>
                <a:latin typeface="思源宋体 CN" panose="02020400000000000000" pitchFamily="18" charset="-122"/>
                <a:ea typeface="思源宋体 CN" panose="02020400000000000000" pitchFamily="18" charset="-122"/>
                <a:sym typeface="思源宋体 CN" panose="02020400000000000000" pitchFamily="18" charset="-122"/>
              </a:rPr>
              <a:t>PART THERE</a:t>
            </a:r>
            <a:endParaRPr lang="zh-CN" altLang="en-US" sz="2000" dirty="0">
              <a:solidFill>
                <a:srgbClr val="348899">
                  <a:alpha val="46000"/>
                </a:srgb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52"/>
          <p:cNvSpPr>
            <a:spLocks noChangeArrowheads="1"/>
          </p:cNvSpPr>
          <p:nvPr/>
        </p:nvSpPr>
        <p:spPr bwMode="auto">
          <a:xfrm>
            <a:off x="10685315" y="5641133"/>
            <a:ext cx="923925" cy="923925"/>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椭圆 53"/>
          <p:cNvSpPr>
            <a:spLocks noChangeArrowheads="1"/>
          </p:cNvSpPr>
          <p:nvPr/>
        </p:nvSpPr>
        <p:spPr bwMode="auto">
          <a:xfrm>
            <a:off x="9962221" y="880277"/>
            <a:ext cx="631825" cy="631825"/>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10" name="椭圆 53"/>
          <p:cNvSpPr>
            <a:spLocks noChangeArrowheads="1"/>
          </p:cNvSpPr>
          <p:nvPr/>
        </p:nvSpPr>
        <p:spPr bwMode="auto">
          <a:xfrm>
            <a:off x="11432949" y="1501681"/>
            <a:ext cx="352582" cy="352582"/>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pic>
        <p:nvPicPr>
          <p:cNvPr id="21" name="图片 20"/>
          <p:cNvPicPr>
            <a:picLocks noChangeAspect="1"/>
          </p:cNvPicPr>
          <p:nvPr/>
        </p:nvPicPr>
        <p:blipFill>
          <a:blip r:embed="rId3" cstate="hqprint">
            <a:extLst>
              <a:ext uri="{BEBA8EAE-BF5A-486C-A8C5-ECC9F3942E4B}">
                <a14:imgProps xmlns:a14="http://schemas.microsoft.com/office/drawing/2010/main">
                  <a14:imgLayer r:embed="rId4">
                    <a14:imgEffect>
                      <a14:brightnessContrast bright="-7000"/>
                    </a14:imgEffect>
                    <a14:imgEffect>
                      <a14:colorTemperature colorTemp="6220"/>
                    </a14:imgEffect>
                    <a14:imgEffect>
                      <a14:saturation sat="216000"/>
                    </a14:imgEffect>
                  </a14:imgLayer>
                </a14:imgProps>
              </a:ext>
            </a:extLst>
          </a:blip>
          <a:stretch>
            <a:fillRect/>
          </a:stretch>
        </p:blipFill>
        <p:spPr>
          <a:xfrm>
            <a:off x="3837527" y="1623070"/>
            <a:ext cx="989174" cy="945650"/>
          </a:xfrm>
          <a:prstGeom prst="rect">
            <a:avLst/>
          </a:prstGeom>
        </p:spPr>
      </p:pic>
      <p:sp>
        <p:nvSpPr>
          <p:cNvPr id="27" name="椭圆 52"/>
          <p:cNvSpPr>
            <a:spLocks noChangeArrowheads="1"/>
          </p:cNvSpPr>
          <p:nvPr/>
        </p:nvSpPr>
        <p:spPr bwMode="auto">
          <a:xfrm>
            <a:off x="493352" y="4983588"/>
            <a:ext cx="431322" cy="431322"/>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28" name="椭圆 52"/>
          <p:cNvSpPr>
            <a:spLocks noChangeArrowheads="1"/>
          </p:cNvSpPr>
          <p:nvPr/>
        </p:nvSpPr>
        <p:spPr bwMode="auto">
          <a:xfrm>
            <a:off x="1531042" y="5312361"/>
            <a:ext cx="245958" cy="245958"/>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29" name="椭圆 53"/>
          <p:cNvSpPr>
            <a:spLocks noChangeArrowheads="1"/>
          </p:cNvSpPr>
          <p:nvPr/>
        </p:nvSpPr>
        <p:spPr bwMode="auto">
          <a:xfrm>
            <a:off x="251302" y="248452"/>
            <a:ext cx="764807" cy="764807"/>
          </a:xfrm>
          <a:prstGeom prst="ellipse">
            <a:avLst/>
          </a:prstGeom>
          <a:solidFill>
            <a:srgbClr val="348899">
              <a:alpha val="25000"/>
            </a:srgbClr>
          </a:solidFill>
          <a:ln w="6350">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30" name="椭圆 53"/>
          <p:cNvSpPr>
            <a:spLocks noChangeArrowheads="1"/>
          </p:cNvSpPr>
          <p:nvPr/>
        </p:nvSpPr>
        <p:spPr bwMode="auto">
          <a:xfrm>
            <a:off x="1540758" y="767301"/>
            <a:ext cx="245958" cy="245958"/>
          </a:xfrm>
          <a:prstGeom prst="ellipse">
            <a:avLst/>
          </a:prstGeom>
          <a:solidFill>
            <a:srgbClr val="FBDEB6">
              <a:alpha val="66000"/>
            </a:srgbClr>
          </a:solidFill>
          <a:ln w="6350">
            <a:noFill/>
            <a:miter lim="800000"/>
          </a:ln>
        </p:spPr>
        <p:txBody>
          <a:bodyPr anchor="ctr"/>
          <a:lstStyle/>
          <a:p>
            <a:pPr algn="ctr"/>
            <a:endParaRPr lang="zh-CN" altLang="zh-CN">
              <a:solidFill>
                <a:srgbClr val="FBDEB6"/>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20" name="矩形 19"/>
          <p:cNvSpPr/>
          <p:nvPr/>
        </p:nvSpPr>
        <p:spPr>
          <a:xfrm>
            <a:off x="5736875" y="2777201"/>
            <a:ext cx="4826349" cy="923330"/>
          </a:xfrm>
          <a:prstGeom prst="rect">
            <a:avLst/>
          </a:prstGeom>
        </p:spPr>
        <p:txBody>
          <a:bodyPr wrap="square">
            <a:spAutoFit/>
          </a:bodyPr>
          <a:lstStyle/>
          <a:p>
            <a:pPr algn="dist"/>
            <a:r>
              <a:rPr lang="zh-CN" altLang="en-US" sz="5400" dirty="0">
                <a:solidFill>
                  <a:srgbClr val="348899"/>
                </a:solidFill>
                <a:latin typeface="思源宋体 CN SemiBold" panose="02020600000000000000" pitchFamily="18" charset="-122"/>
                <a:ea typeface="思源宋体 CN SemiBold" panose="02020600000000000000" pitchFamily="18" charset="-122"/>
                <a:sym typeface="思源宋体 CN" panose="02020400000000000000" pitchFamily="18" charset="-122"/>
              </a:rPr>
              <a:t>多层注意力层</a:t>
            </a:r>
          </a:p>
        </p:txBody>
      </p:sp>
    </p:spTree>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3"/>
          <p:cNvSpPr>
            <a:spLocks noChangeArrowheads="1"/>
          </p:cNvSpPr>
          <p:nvPr/>
        </p:nvSpPr>
        <p:spPr bwMode="auto">
          <a:xfrm>
            <a:off x="4163010" y="426272"/>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15"/>
          <p:cNvSpPr>
            <a:spLocks noChangeArrowheads="1"/>
          </p:cNvSpPr>
          <p:nvPr/>
        </p:nvSpPr>
        <p:spPr bwMode="auto">
          <a:xfrm>
            <a:off x="4537547"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 name="椭圆 16"/>
          <p:cNvSpPr>
            <a:spLocks noChangeArrowheads="1"/>
          </p:cNvSpPr>
          <p:nvPr/>
        </p:nvSpPr>
        <p:spPr bwMode="auto">
          <a:xfrm>
            <a:off x="7644487" y="426271"/>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椭圆 17"/>
          <p:cNvSpPr>
            <a:spLocks noChangeArrowheads="1"/>
          </p:cNvSpPr>
          <p:nvPr/>
        </p:nvSpPr>
        <p:spPr bwMode="auto">
          <a:xfrm>
            <a:off x="7244594"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矩形 8"/>
          <p:cNvSpPr/>
          <p:nvPr/>
        </p:nvSpPr>
        <p:spPr>
          <a:xfrm>
            <a:off x="4892038" y="322703"/>
            <a:ext cx="2352556" cy="461665"/>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多层注意力层</a:t>
            </a:r>
          </a:p>
        </p:txBody>
      </p:sp>
      <p:grpSp>
        <p:nvGrpSpPr>
          <p:cNvPr id="44" name="组合 43"/>
          <p:cNvGrpSpPr/>
          <p:nvPr/>
        </p:nvGrpSpPr>
        <p:grpSpPr>
          <a:xfrm>
            <a:off x="741667" y="1143779"/>
            <a:ext cx="3113642" cy="4877903"/>
            <a:chOff x="741666" y="1259343"/>
            <a:chExt cx="3913965" cy="3605161"/>
          </a:xfrm>
        </p:grpSpPr>
        <p:sp>
          <p:nvSpPr>
            <p:cNvPr id="37" name="矩形 36"/>
            <p:cNvSpPr/>
            <p:nvPr/>
          </p:nvSpPr>
          <p:spPr>
            <a:xfrm>
              <a:off x="741666" y="1259343"/>
              <a:ext cx="3121787" cy="341207"/>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方面注意力网络</a:t>
              </a:r>
            </a:p>
          </p:txBody>
        </p:sp>
        <p:sp>
          <p:nvSpPr>
            <p:cNvPr id="41" name="矩形 40"/>
            <p:cNvSpPr/>
            <p:nvPr/>
          </p:nvSpPr>
          <p:spPr>
            <a:xfrm>
              <a:off x="741667" y="1980449"/>
              <a:ext cx="3913964" cy="2884055"/>
            </a:xfrm>
            <a:prstGeom prst="rect">
              <a:avLst/>
            </a:prstGeom>
          </p:spPr>
          <p:txBody>
            <a:bodyPr wrap="square">
              <a:spAutoFit/>
            </a:bodyPr>
            <a:lstStyle/>
            <a:p>
              <a:pPr>
                <a:lnSpc>
                  <a:spcPct val="130000"/>
                </a:lnSpc>
              </a:pPr>
              <a:r>
                <a:rPr lang="zh-CN" altLang="en-US" sz="1400" dirty="0"/>
                <a:t>       </a:t>
              </a:r>
              <a:r>
                <a:rPr lang="zh-CN" altLang="en-US" sz="1600" dirty="0"/>
                <a:t>方面注意力网络提取隐藏层表征向量与方面信息融合，增强方面信息的权重以此来提升模型的抗干扰能力。</a:t>
              </a:r>
              <a:endParaRPr lang="en-US" altLang="zh-CN" sz="1600" dirty="0"/>
            </a:p>
            <a:p>
              <a:pPr>
                <a:lnSpc>
                  <a:spcPct val="130000"/>
                </a:lnSpc>
              </a:pPr>
              <a:r>
                <a:rPr lang="zh-CN" altLang="en-US" sz="1600" dirty="0"/>
                <a:t>       将文本与预定义的方面类别联合输入预训练模型，经双向 </a:t>
              </a:r>
              <a:r>
                <a:rPr lang="en-US" altLang="zh-CN" sz="1600" dirty="0"/>
                <a:t>Transformer</a:t>
              </a:r>
              <a:r>
                <a:rPr lang="zh-CN" altLang="en-US" sz="1600" dirty="0"/>
                <a:t>转换得句子表征向量、句子编码与方面信息编码，表征向量</a:t>
              </a:r>
              <a:r>
                <a:rPr lang="en-US" altLang="zh-CN" sz="1600" dirty="0"/>
                <a:t>[CLS]</a:t>
              </a:r>
              <a:r>
                <a:rPr lang="zh-CN" altLang="en-US" sz="1600" dirty="0"/>
                <a:t>位是为了方便分类仸务额外添加的标志 位，以</a:t>
              </a:r>
              <a:r>
                <a:rPr lang="en-US" altLang="zh-CN" sz="1600" dirty="0"/>
                <a:t>[CLS]</a:t>
              </a:r>
              <a:r>
                <a:rPr lang="zh-CN" altLang="en-US" sz="1600" dirty="0"/>
                <a:t>作为分类向量属于从外部视角看待整个句子。</a:t>
              </a:r>
              <a:endParaRPr lang="en-US" altLang="zh-CN" sz="1600"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cxnSp>
          <p:nvCxnSpPr>
            <p:cNvPr id="43" name="直接连接符 42"/>
            <p:cNvCxnSpPr/>
            <p:nvPr/>
          </p:nvCxnSpPr>
          <p:spPr>
            <a:xfrm>
              <a:off x="863029" y="1840028"/>
              <a:ext cx="1890445" cy="0"/>
            </a:xfrm>
            <a:prstGeom prst="line">
              <a:avLst/>
            </a:prstGeom>
            <a:ln w="41275">
              <a:solidFill>
                <a:srgbClr val="C8ECE3"/>
              </a:solidFill>
            </a:ln>
          </p:spPr>
          <p:style>
            <a:lnRef idx="1">
              <a:schemeClr val="accent1"/>
            </a:lnRef>
            <a:fillRef idx="0">
              <a:schemeClr val="accent1"/>
            </a:fillRef>
            <a:effectRef idx="0">
              <a:schemeClr val="accent1"/>
            </a:effectRef>
            <a:fontRef idx="minor">
              <a:schemeClr val="tx1"/>
            </a:fontRef>
          </p:style>
        </p:cxnSp>
      </p:grpSp>
      <p:pic>
        <p:nvPicPr>
          <p:cNvPr id="2" name="图片 1">
            <a:extLst>
              <a:ext uri="{FF2B5EF4-FFF2-40B4-BE49-F238E27FC236}">
                <a16:creationId xmlns:a16="http://schemas.microsoft.com/office/drawing/2014/main" id="{68F6D332-9973-4986-8BE4-4D0312AD8B63}"/>
              </a:ext>
            </a:extLst>
          </p:cNvPr>
          <p:cNvPicPr>
            <a:picLocks noChangeAspect="1"/>
          </p:cNvPicPr>
          <p:nvPr/>
        </p:nvPicPr>
        <p:blipFill>
          <a:blip r:embed="rId3"/>
          <a:stretch>
            <a:fillRect/>
          </a:stretch>
        </p:blipFill>
        <p:spPr>
          <a:xfrm>
            <a:off x="5029200" y="1357571"/>
            <a:ext cx="6421133" cy="4672526"/>
          </a:xfrm>
          <a:prstGeom prst="rect">
            <a:avLst/>
          </a:prstGeom>
        </p:spPr>
      </p:pic>
    </p:spTree>
    <p:extLst>
      <p:ext uri="{BB962C8B-B14F-4D97-AF65-F5344CB8AC3E}">
        <p14:creationId xmlns:p14="http://schemas.microsoft.com/office/powerpoint/2010/main" val="2518791326"/>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7600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13"/>
          <p:cNvSpPr>
            <a:spLocks noChangeArrowheads="1"/>
          </p:cNvSpPr>
          <p:nvPr/>
        </p:nvSpPr>
        <p:spPr bwMode="auto">
          <a:xfrm>
            <a:off x="4163010" y="426272"/>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6" name="椭圆 15"/>
          <p:cNvSpPr>
            <a:spLocks noChangeArrowheads="1"/>
          </p:cNvSpPr>
          <p:nvPr/>
        </p:nvSpPr>
        <p:spPr bwMode="auto">
          <a:xfrm>
            <a:off x="4537547"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7" name="椭圆 16"/>
          <p:cNvSpPr>
            <a:spLocks noChangeArrowheads="1"/>
          </p:cNvSpPr>
          <p:nvPr/>
        </p:nvSpPr>
        <p:spPr bwMode="auto">
          <a:xfrm>
            <a:off x="7644487" y="426271"/>
            <a:ext cx="253547" cy="254525"/>
          </a:xfrm>
          <a:prstGeom prst="ellipse">
            <a:avLst/>
          </a:prstGeom>
          <a:solidFill>
            <a:srgbClr val="C8ECE3"/>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8" name="椭圆 17"/>
          <p:cNvSpPr>
            <a:spLocks noChangeArrowheads="1"/>
          </p:cNvSpPr>
          <p:nvPr/>
        </p:nvSpPr>
        <p:spPr bwMode="auto">
          <a:xfrm>
            <a:off x="7244594" y="413546"/>
            <a:ext cx="278902" cy="279977"/>
          </a:xfrm>
          <a:prstGeom prst="ellipse">
            <a:avLst/>
          </a:prstGeom>
          <a:solidFill>
            <a:srgbClr val="348899">
              <a:alpha val="41000"/>
            </a:srgbClr>
          </a:solidFill>
          <a:ln w="9525">
            <a:noFill/>
            <a:miter lim="800000"/>
          </a:ln>
        </p:spPr>
        <p:txBody>
          <a:bodyPr anchor="ctr"/>
          <a:lstStyle/>
          <a:p>
            <a:pPr algn="ctr"/>
            <a:endParaRPr lang="zh-CN" altLang="zh-CN">
              <a:solidFill>
                <a:srgbClr val="FFFFFF"/>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sp>
        <p:nvSpPr>
          <p:cNvPr id="9" name="矩形 8"/>
          <p:cNvSpPr/>
          <p:nvPr/>
        </p:nvSpPr>
        <p:spPr>
          <a:xfrm>
            <a:off x="4892038" y="322703"/>
            <a:ext cx="2256419" cy="461665"/>
          </a:xfrm>
          <a:prstGeom prst="rect">
            <a:avLst/>
          </a:prstGeom>
        </p:spPr>
        <p:txBody>
          <a:bodyPr wrap="square">
            <a:spAutoFit/>
          </a:bodyPr>
          <a:lstStyle/>
          <a:p>
            <a:pPr algn="dist"/>
            <a:r>
              <a:rPr lang="zh-CN" altLang="en-US" sz="2400" dirty="0">
                <a:solidFill>
                  <a:srgbClr val="348899"/>
                </a:solidFill>
                <a:latin typeface="思源宋体 CN" panose="02020400000000000000" pitchFamily="18" charset="-122"/>
                <a:ea typeface="思源宋体 CN" panose="02020400000000000000" pitchFamily="18" charset="-122"/>
                <a:sym typeface="思源宋体 CN" panose="02020400000000000000" pitchFamily="18" charset="-122"/>
              </a:rPr>
              <a:t>多层注意力层</a:t>
            </a:r>
          </a:p>
        </p:txBody>
      </p:sp>
      <p:sp>
        <p:nvSpPr>
          <p:cNvPr id="41" name="矩形 40"/>
          <p:cNvSpPr/>
          <p:nvPr/>
        </p:nvSpPr>
        <p:spPr>
          <a:xfrm>
            <a:off x="1466785" y="1901121"/>
            <a:ext cx="8245626" cy="1021433"/>
          </a:xfrm>
          <a:prstGeom prst="rect">
            <a:avLst/>
          </a:prstGeom>
        </p:spPr>
        <p:txBody>
          <a:bodyPr wrap="square">
            <a:spAutoFit/>
          </a:bodyPr>
          <a:lstStyle/>
          <a:p>
            <a:pPr>
              <a:lnSpc>
                <a:spcPct val="130000"/>
              </a:lnSpc>
            </a:pPr>
            <a:r>
              <a:rPr lang="zh-CN" altLang="en-US" sz="1600" dirty="0"/>
              <a:t>        方面注意力权重以预训练模型为基础，将 </a:t>
            </a:r>
            <a:r>
              <a:rPr lang="en-US" altLang="zh-CN" sz="1600" dirty="0"/>
              <a:t>BERT </a:t>
            </a:r>
            <a:r>
              <a:rPr lang="zh-CN" altLang="en-US" sz="1600" dirty="0"/>
              <a:t>隐藏层方面词编码表征向量融合，再经过 </a:t>
            </a:r>
            <a:r>
              <a:rPr lang="en-US" altLang="zh-CN" sz="1600" dirty="0"/>
              <a:t>LSTM </a:t>
            </a:r>
            <a:r>
              <a:rPr lang="zh-CN" altLang="en-US" sz="1600" dirty="0"/>
              <a:t>层增强表征向量与方面向量之前的前后关系，可提高方面 信息注意力权重。</a:t>
            </a:r>
            <a:endParaRPr lang="en-US" altLang="zh-CN" sz="1600" dirty="0"/>
          </a:p>
          <a:p>
            <a:pPr>
              <a:lnSpc>
                <a:spcPct val="130000"/>
              </a:lnSpc>
            </a:pPr>
            <a:r>
              <a:rPr lang="zh-CN" altLang="en-US" sz="1600" dirty="0"/>
              <a:t>        注意力层采用双向自注意力机制，计算公式如下：</a:t>
            </a:r>
            <a:endParaRPr lang="en-US" altLang="zh-CN" sz="1600" dirty="0">
              <a:solidFill>
                <a:schemeClr val="bg1">
                  <a:lumMod val="65000"/>
                </a:schemeClr>
              </a:solidFill>
              <a:latin typeface="思源宋体 CN" panose="02020400000000000000" pitchFamily="18" charset="-122"/>
              <a:ea typeface="思源宋体 CN" panose="02020400000000000000" pitchFamily="18" charset="-122"/>
              <a:sym typeface="思源宋体 CN" panose="02020400000000000000" pitchFamily="18" charset="-122"/>
            </a:endParaRPr>
          </a:p>
        </p:txBody>
      </p:sp>
      <p:pic>
        <p:nvPicPr>
          <p:cNvPr id="3" name="图片 2">
            <a:extLst>
              <a:ext uri="{FF2B5EF4-FFF2-40B4-BE49-F238E27FC236}">
                <a16:creationId xmlns:a16="http://schemas.microsoft.com/office/drawing/2014/main" id="{0737A675-3A1E-4C9D-A74B-123E0FAAA86B}"/>
              </a:ext>
            </a:extLst>
          </p:cNvPr>
          <p:cNvPicPr>
            <a:picLocks noChangeAspect="1"/>
          </p:cNvPicPr>
          <p:nvPr/>
        </p:nvPicPr>
        <p:blipFill>
          <a:blip r:embed="rId3"/>
          <a:stretch>
            <a:fillRect/>
          </a:stretch>
        </p:blipFill>
        <p:spPr>
          <a:xfrm>
            <a:off x="4053017" y="3081381"/>
            <a:ext cx="3028698" cy="957926"/>
          </a:xfrm>
          <a:prstGeom prst="rect">
            <a:avLst/>
          </a:prstGeom>
        </p:spPr>
      </p:pic>
    </p:spTree>
    <p:extLst>
      <p:ext uri="{BB962C8B-B14F-4D97-AF65-F5344CB8AC3E}">
        <p14:creationId xmlns:p14="http://schemas.microsoft.com/office/powerpoint/2010/main" val="3024544728"/>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SketchyVTI">
  <a:themeElements>
    <a:clrScheme name="AnalogousFromRegularSeed_2SEEDS">
      <a:dk1>
        <a:srgbClr val="000000"/>
      </a:dk1>
      <a:lt1>
        <a:srgbClr val="FFFFFF"/>
      </a:lt1>
      <a:dk2>
        <a:srgbClr val="243541"/>
      </a:dk2>
      <a:lt2>
        <a:srgbClr val="E2E6E8"/>
      </a:lt2>
      <a:accent1>
        <a:srgbClr val="B16A3B"/>
      </a:accent1>
      <a:accent2>
        <a:srgbClr val="C34D4F"/>
      </a:accent2>
      <a:accent3>
        <a:srgbClr val="B7A248"/>
      </a:accent3>
      <a:accent4>
        <a:srgbClr val="3BB1AF"/>
      </a:accent4>
      <a:accent5>
        <a:srgbClr val="4D94C3"/>
      </a:accent5>
      <a:accent6>
        <a:srgbClr val="4459B5"/>
      </a:accent6>
      <a:hlink>
        <a:srgbClr val="3E89BA"/>
      </a:hlink>
      <a:folHlink>
        <a:srgbClr val="7F7F7F"/>
      </a:folHlink>
    </a:clrScheme>
    <a:fontScheme name="自定义 5">
      <a:majorFont>
        <a:latin typeface="思源宋体 CN"/>
        <a:ea typeface="思源宋体 CN"/>
        <a:cs typeface=""/>
      </a:majorFont>
      <a:minorFont>
        <a:latin typeface="思源宋体 CN"/>
        <a:ea typeface="思源宋体 C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SketchyVTI">
  <a:themeElements>
    <a:clrScheme name="AnalogousFromRegularSeed_2SEEDS">
      <a:dk1>
        <a:srgbClr val="000000"/>
      </a:dk1>
      <a:lt1>
        <a:srgbClr val="FFFFFF"/>
      </a:lt1>
      <a:dk2>
        <a:srgbClr val="243541"/>
      </a:dk2>
      <a:lt2>
        <a:srgbClr val="E2E6E8"/>
      </a:lt2>
      <a:accent1>
        <a:srgbClr val="B16A3B"/>
      </a:accent1>
      <a:accent2>
        <a:srgbClr val="C34D4F"/>
      </a:accent2>
      <a:accent3>
        <a:srgbClr val="B7A248"/>
      </a:accent3>
      <a:accent4>
        <a:srgbClr val="3BB1AF"/>
      </a:accent4>
      <a:accent5>
        <a:srgbClr val="4D94C3"/>
      </a:accent5>
      <a:accent6>
        <a:srgbClr val="4459B5"/>
      </a:accent6>
      <a:hlink>
        <a:srgbClr val="3E89BA"/>
      </a:hlink>
      <a:folHlink>
        <a:srgbClr val="7F7F7F"/>
      </a:folHlink>
    </a:clrScheme>
    <a:fontScheme name="自定义 5">
      <a:majorFont>
        <a:latin typeface="思源宋体 CN"/>
        <a:ea typeface="思源宋体 CN"/>
        <a:cs typeface=""/>
      </a:majorFont>
      <a:minorFont>
        <a:latin typeface="思源宋体 CN"/>
        <a:ea typeface="思源宋体 C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478</TotalTime>
  <Words>795</Words>
  <Application>Microsoft Office PowerPoint</Application>
  <PresentationFormat>宽屏</PresentationFormat>
  <Paragraphs>78</Paragraphs>
  <Slides>17</Slides>
  <Notes>17</Notes>
  <HiddenSlides>0</HiddenSlides>
  <MMClips>0</MMClips>
  <ScaleCrop>false</ScaleCrop>
  <HeadingPairs>
    <vt:vector size="6" baseType="variant">
      <vt:variant>
        <vt:lpstr>已用的字体</vt:lpstr>
      </vt:variant>
      <vt:variant>
        <vt:i4>6</vt:i4>
      </vt:variant>
      <vt:variant>
        <vt:lpstr>主题</vt:lpstr>
      </vt:variant>
      <vt:variant>
        <vt:i4>3</vt:i4>
      </vt:variant>
      <vt:variant>
        <vt:lpstr>幻灯片标题</vt:lpstr>
      </vt:variant>
      <vt:variant>
        <vt:i4>17</vt:i4>
      </vt:variant>
    </vt:vector>
  </HeadingPairs>
  <TitlesOfParts>
    <vt:vector size="26" baseType="lpstr">
      <vt:lpstr>Arial</vt:lpstr>
      <vt:lpstr>思源宋体 CN SemiBold</vt:lpstr>
      <vt:lpstr>等线</vt:lpstr>
      <vt:lpstr>思源宋体 CN Heavy</vt:lpstr>
      <vt:lpstr>思源宋体 CN</vt:lpstr>
      <vt:lpstr>Cambria Math</vt:lpstr>
      <vt:lpstr>SketchyVTI</vt:lpstr>
      <vt:lpstr>1_SketchyVTI</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strive_hao@outlook.com</cp:lastModifiedBy>
  <cp:revision>42</cp:revision>
  <dcterms:created xsi:type="dcterms:W3CDTF">2020-06-20T02:26:00Z</dcterms:created>
  <dcterms:modified xsi:type="dcterms:W3CDTF">2021-10-10T03:49:38Z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2052-11.1.0.9991</vt:lpwstr>
  </property>
</Properties>
</file>